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90" r:id="rId3"/>
    <p:sldId id="289" r:id="rId4"/>
    <p:sldId id="28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4" r:id="rId19"/>
    <p:sldId id="275" r:id="rId20"/>
    <p:sldId id="276" r:id="rId21"/>
    <p:sldId id="277" r:id="rId22"/>
    <p:sldId id="278" r:id="rId23"/>
    <p:sldId id="279" r:id="rId24"/>
    <p:sldId id="280" r:id="rId25"/>
    <p:sldId id="281" r:id="rId26"/>
    <p:sldId id="282" r:id="rId27"/>
    <p:sldId id="283" r:id="rId28"/>
    <p:sldId id="284" r:id="rId29"/>
    <p:sldId id="269"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6C3286-CB21-8EE7-07AC-3CDD6E28BFC7}" v="4" dt="2024-04-15T13:45:52.882"/>
    <p1510:client id="{0581A84B-331F-777D-2971-8EBEF65D9A4C}" v="236" dt="2024-04-15T14:43:24.821"/>
    <p1510:client id="{7C9090A4-CDE2-5D3C-C887-27952999A04E}" v="74" dt="2024-04-15T14:15:16.957"/>
    <p1510:client id="{A2F62751-B7C9-64D9-1806-4D1E8465E8D0}" v="11" dt="2024-04-15T13:25:49.914"/>
    <p1510:client id="{A6BEA491-3378-FB52-0B8F-5E129F7F036D}" v="8" dt="2024-04-15T13:49:05.325"/>
    <p1510:client id="{D17C656F-220F-3965-2A96-2A6CE31676BF}" v="44" dt="2024-04-15T13:35:54.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1"/>
    <p:restoredTop sz="94694"/>
  </p:normalViewPr>
  <p:slideViewPr>
    <p:cSldViewPr snapToGrid="0">
      <p:cViewPr varScale="1">
        <p:scale>
          <a:sx n="121" d="100"/>
          <a:sy n="121" d="100"/>
        </p:scale>
        <p:origin x="8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6F3FF7-62CB-4582-9256-43D1574CA60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B420BB1-9E07-43E1-814C-103D66A0F090}">
      <dgm:prSet/>
      <dgm:spPr/>
      <dgm:t>
        <a:bodyPr/>
        <a:lstStyle/>
        <a:p>
          <a:pPr>
            <a:lnSpc>
              <a:spcPct val="100000"/>
            </a:lnSpc>
          </a:pPr>
          <a:r>
            <a:rPr lang="en-US"/>
            <a:t>Social</a:t>
          </a:r>
        </a:p>
      </dgm:t>
    </dgm:pt>
    <dgm:pt modelId="{12876639-2259-4519-AFF9-A15B86459C6F}" type="parTrans" cxnId="{09B4B089-E395-4459-8C48-34BC378B7EA1}">
      <dgm:prSet/>
      <dgm:spPr/>
      <dgm:t>
        <a:bodyPr/>
        <a:lstStyle/>
        <a:p>
          <a:endParaRPr lang="en-US"/>
        </a:p>
      </dgm:t>
    </dgm:pt>
    <dgm:pt modelId="{7D849236-B349-4A36-BBFF-83813A7E4C59}" type="sibTrans" cxnId="{09B4B089-E395-4459-8C48-34BC378B7EA1}">
      <dgm:prSet/>
      <dgm:spPr/>
      <dgm:t>
        <a:bodyPr/>
        <a:lstStyle/>
        <a:p>
          <a:endParaRPr lang="en-US"/>
        </a:p>
      </dgm:t>
    </dgm:pt>
    <dgm:pt modelId="{DF77B265-6F7A-4F62-9CD9-2F010432F7C4}">
      <dgm:prSet/>
      <dgm:spPr/>
      <dgm:t>
        <a:bodyPr/>
        <a:lstStyle/>
        <a:p>
          <a:pPr>
            <a:lnSpc>
              <a:spcPct val="100000"/>
            </a:lnSpc>
          </a:pPr>
          <a:r>
            <a:rPr lang="en-US"/>
            <a:t>Environmental</a:t>
          </a:r>
        </a:p>
      </dgm:t>
    </dgm:pt>
    <dgm:pt modelId="{53D8F7AA-437A-486F-BB0D-49BEFFA886BA}" type="parTrans" cxnId="{F6F1C89B-31F7-4B6D-B75C-361D23B8CA6B}">
      <dgm:prSet/>
      <dgm:spPr/>
      <dgm:t>
        <a:bodyPr/>
        <a:lstStyle/>
        <a:p>
          <a:endParaRPr lang="en-US"/>
        </a:p>
      </dgm:t>
    </dgm:pt>
    <dgm:pt modelId="{D6A0217F-56D0-4642-A84C-661C2E99EEDC}" type="sibTrans" cxnId="{F6F1C89B-31F7-4B6D-B75C-361D23B8CA6B}">
      <dgm:prSet/>
      <dgm:spPr/>
      <dgm:t>
        <a:bodyPr/>
        <a:lstStyle/>
        <a:p>
          <a:endParaRPr lang="en-US"/>
        </a:p>
      </dgm:t>
    </dgm:pt>
    <dgm:pt modelId="{51551122-B7AD-4148-A05F-F64234235DAE}">
      <dgm:prSet/>
      <dgm:spPr/>
      <dgm:t>
        <a:bodyPr/>
        <a:lstStyle/>
        <a:p>
          <a:pPr>
            <a:lnSpc>
              <a:spcPct val="100000"/>
            </a:lnSpc>
          </a:pPr>
          <a:r>
            <a:rPr lang="en-US"/>
            <a:t>Community</a:t>
          </a:r>
        </a:p>
      </dgm:t>
    </dgm:pt>
    <dgm:pt modelId="{37E7FA0B-4E22-402F-8A52-4B4B14BB4EB8}" type="parTrans" cxnId="{BD473F5C-F47A-435F-9AF4-22F92E707387}">
      <dgm:prSet/>
      <dgm:spPr/>
      <dgm:t>
        <a:bodyPr/>
        <a:lstStyle/>
        <a:p>
          <a:endParaRPr lang="en-US"/>
        </a:p>
      </dgm:t>
    </dgm:pt>
    <dgm:pt modelId="{7C374F8E-9C26-4E1F-9A1B-810155AC097E}" type="sibTrans" cxnId="{BD473F5C-F47A-435F-9AF4-22F92E707387}">
      <dgm:prSet/>
      <dgm:spPr/>
      <dgm:t>
        <a:bodyPr/>
        <a:lstStyle/>
        <a:p>
          <a:endParaRPr lang="en-US"/>
        </a:p>
      </dgm:t>
    </dgm:pt>
    <dgm:pt modelId="{188DF073-4703-496E-8CAF-5672D338DBBE}">
      <dgm:prSet/>
      <dgm:spPr/>
      <dgm:t>
        <a:bodyPr/>
        <a:lstStyle/>
        <a:p>
          <a:pPr>
            <a:lnSpc>
              <a:spcPct val="100000"/>
            </a:lnSpc>
          </a:pPr>
          <a:r>
            <a:rPr lang="en-US" dirty="0"/>
            <a:t>Emotional</a:t>
          </a:r>
        </a:p>
      </dgm:t>
    </dgm:pt>
    <dgm:pt modelId="{B8948FE4-C6FA-42FF-951C-D69837B02A99}" type="parTrans" cxnId="{43BEFF8D-66FC-4B74-B3AD-6555D492BCB3}">
      <dgm:prSet/>
      <dgm:spPr/>
      <dgm:t>
        <a:bodyPr/>
        <a:lstStyle/>
        <a:p>
          <a:endParaRPr lang="en-US"/>
        </a:p>
      </dgm:t>
    </dgm:pt>
    <dgm:pt modelId="{8483E414-A07A-4130-93AD-1D3F95560EB0}" type="sibTrans" cxnId="{43BEFF8D-66FC-4B74-B3AD-6555D492BCB3}">
      <dgm:prSet/>
      <dgm:spPr/>
      <dgm:t>
        <a:bodyPr/>
        <a:lstStyle/>
        <a:p>
          <a:endParaRPr lang="en-US"/>
        </a:p>
      </dgm:t>
    </dgm:pt>
    <dgm:pt modelId="{E2DC548C-26EF-4559-AE5C-06A697259E34}">
      <dgm:prSet/>
      <dgm:spPr/>
      <dgm:t>
        <a:bodyPr/>
        <a:lstStyle/>
        <a:p>
          <a:pPr>
            <a:lnSpc>
              <a:spcPct val="100000"/>
            </a:lnSpc>
          </a:pPr>
          <a:r>
            <a:rPr lang="en-US"/>
            <a:t>Intellectual</a:t>
          </a:r>
        </a:p>
      </dgm:t>
    </dgm:pt>
    <dgm:pt modelId="{9D33DDFD-7B35-49D0-8A51-D1F69A8FC4EE}" type="parTrans" cxnId="{EF6A0C91-8107-4EBD-A298-D15F90B5AECC}">
      <dgm:prSet/>
      <dgm:spPr/>
      <dgm:t>
        <a:bodyPr/>
        <a:lstStyle/>
        <a:p>
          <a:endParaRPr lang="en-US"/>
        </a:p>
      </dgm:t>
    </dgm:pt>
    <dgm:pt modelId="{89A11C8C-F295-40A5-AAF9-CAD87BD1431F}" type="sibTrans" cxnId="{EF6A0C91-8107-4EBD-A298-D15F90B5AECC}">
      <dgm:prSet/>
      <dgm:spPr/>
      <dgm:t>
        <a:bodyPr/>
        <a:lstStyle/>
        <a:p>
          <a:endParaRPr lang="en-US"/>
        </a:p>
      </dgm:t>
    </dgm:pt>
    <dgm:pt modelId="{923F7EA6-2E6A-4EBF-A3DD-49608FA9D702}">
      <dgm:prSet/>
      <dgm:spPr/>
      <dgm:t>
        <a:bodyPr/>
        <a:lstStyle/>
        <a:p>
          <a:pPr>
            <a:lnSpc>
              <a:spcPct val="100000"/>
            </a:lnSpc>
          </a:pPr>
          <a:r>
            <a:rPr lang="en-US"/>
            <a:t>Physical</a:t>
          </a:r>
        </a:p>
      </dgm:t>
    </dgm:pt>
    <dgm:pt modelId="{B631FEA7-B7EE-43C2-A5EC-CD69A99EC5B0}" type="parTrans" cxnId="{D596A8F7-463C-4B31-8A8B-0ADE4CB5C0A7}">
      <dgm:prSet/>
      <dgm:spPr/>
      <dgm:t>
        <a:bodyPr/>
        <a:lstStyle/>
        <a:p>
          <a:endParaRPr lang="en-US"/>
        </a:p>
      </dgm:t>
    </dgm:pt>
    <dgm:pt modelId="{CDDB9D39-808A-4246-B483-4D0B99EF4334}" type="sibTrans" cxnId="{D596A8F7-463C-4B31-8A8B-0ADE4CB5C0A7}">
      <dgm:prSet/>
      <dgm:spPr/>
      <dgm:t>
        <a:bodyPr/>
        <a:lstStyle/>
        <a:p>
          <a:endParaRPr lang="en-US"/>
        </a:p>
      </dgm:t>
    </dgm:pt>
    <dgm:pt modelId="{140F7498-4F72-41A2-8028-FCA422C77696}" type="pres">
      <dgm:prSet presAssocID="{AA6F3FF7-62CB-4582-9256-43D1574CA607}" presName="root" presStyleCnt="0">
        <dgm:presLayoutVars>
          <dgm:dir/>
          <dgm:resizeHandles val="exact"/>
        </dgm:presLayoutVars>
      </dgm:prSet>
      <dgm:spPr/>
    </dgm:pt>
    <dgm:pt modelId="{6935D248-6C77-4129-98E6-A9F53E2A676E}" type="pres">
      <dgm:prSet presAssocID="{188DF073-4703-496E-8CAF-5672D338DBBE}" presName="compNode" presStyleCnt="0"/>
      <dgm:spPr/>
    </dgm:pt>
    <dgm:pt modelId="{26A10EF9-AB8E-43E4-8221-B9168A60CC40}" type="pres">
      <dgm:prSet presAssocID="{188DF073-4703-496E-8CAF-5672D338DBB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a:ext>
      </dgm:extLst>
    </dgm:pt>
    <dgm:pt modelId="{0060FAF3-03D8-489A-A68D-7817CE799BE4}" type="pres">
      <dgm:prSet presAssocID="{188DF073-4703-496E-8CAF-5672D338DBBE}" presName="spaceRect" presStyleCnt="0"/>
      <dgm:spPr/>
    </dgm:pt>
    <dgm:pt modelId="{C5841D6A-07C5-4DC5-B19A-86669E2AC4F4}" type="pres">
      <dgm:prSet presAssocID="{188DF073-4703-496E-8CAF-5672D338DBBE}" presName="textRect" presStyleLbl="revTx" presStyleIdx="0" presStyleCnt="6">
        <dgm:presLayoutVars>
          <dgm:chMax val="1"/>
          <dgm:chPref val="1"/>
        </dgm:presLayoutVars>
      </dgm:prSet>
      <dgm:spPr/>
    </dgm:pt>
    <dgm:pt modelId="{399DF0E6-A32C-42E6-A0C4-0635C560B1A6}" type="pres">
      <dgm:prSet presAssocID="{8483E414-A07A-4130-93AD-1D3F95560EB0}" presName="sibTrans" presStyleCnt="0"/>
      <dgm:spPr/>
    </dgm:pt>
    <dgm:pt modelId="{89932D21-74DC-468C-A5A5-886804DB4A50}" type="pres">
      <dgm:prSet presAssocID="{FB420BB1-9E07-43E1-814C-103D66A0F090}" presName="compNode" presStyleCnt="0"/>
      <dgm:spPr/>
    </dgm:pt>
    <dgm:pt modelId="{7F7352A4-D196-4D0C-982C-0619DFAE2BF7}" type="pres">
      <dgm:prSet presAssocID="{FB420BB1-9E07-43E1-814C-103D66A0F09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ocial Network"/>
        </a:ext>
      </dgm:extLst>
    </dgm:pt>
    <dgm:pt modelId="{57F524DE-1562-4DDB-8999-F7017297B15F}" type="pres">
      <dgm:prSet presAssocID="{FB420BB1-9E07-43E1-814C-103D66A0F090}" presName="spaceRect" presStyleCnt="0"/>
      <dgm:spPr/>
    </dgm:pt>
    <dgm:pt modelId="{46CD8A9D-2EDF-463C-A79F-E94914117957}" type="pres">
      <dgm:prSet presAssocID="{FB420BB1-9E07-43E1-814C-103D66A0F090}" presName="textRect" presStyleLbl="revTx" presStyleIdx="1" presStyleCnt="6">
        <dgm:presLayoutVars>
          <dgm:chMax val="1"/>
          <dgm:chPref val="1"/>
        </dgm:presLayoutVars>
      </dgm:prSet>
      <dgm:spPr/>
    </dgm:pt>
    <dgm:pt modelId="{A7A185E6-D7B7-4594-B458-11FF6A4C8648}" type="pres">
      <dgm:prSet presAssocID="{7D849236-B349-4A36-BBFF-83813A7E4C59}" presName="sibTrans" presStyleCnt="0"/>
      <dgm:spPr/>
    </dgm:pt>
    <dgm:pt modelId="{DAC4DB73-C492-410D-9519-684604054DB5}" type="pres">
      <dgm:prSet presAssocID="{51551122-B7AD-4148-A05F-F64234235DAE}" presName="compNode" presStyleCnt="0"/>
      <dgm:spPr/>
    </dgm:pt>
    <dgm:pt modelId="{EBB8C49A-CC95-4DAB-9493-D14B46CE124E}" type="pres">
      <dgm:prSet presAssocID="{51551122-B7AD-4148-A05F-F64234235DA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F444DCCE-3EAC-48D8-916D-12571286DF44}" type="pres">
      <dgm:prSet presAssocID="{51551122-B7AD-4148-A05F-F64234235DAE}" presName="spaceRect" presStyleCnt="0"/>
      <dgm:spPr/>
    </dgm:pt>
    <dgm:pt modelId="{868A38AC-DECA-4D8F-9951-EB4B69CC69D7}" type="pres">
      <dgm:prSet presAssocID="{51551122-B7AD-4148-A05F-F64234235DAE}" presName="textRect" presStyleLbl="revTx" presStyleIdx="2" presStyleCnt="6">
        <dgm:presLayoutVars>
          <dgm:chMax val="1"/>
          <dgm:chPref val="1"/>
        </dgm:presLayoutVars>
      </dgm:prSet>
      <dgm:spPr/>
    </dgm:pt>
    <dgm:pt modelId="{11CB259B-3D2A-4CDF-A16A-04C6CD902A8B}" type="pres">
      <dgm:prSet presAssocID="{7C374F8E-9C26-4E1F-9A1B-810155AC097E}" presName="sibTrans" presStyleCnt="0"/>
      <dgm:spPr/>
    </dgm:pt>
    <dgm:pt modelId="{FD35E6CA-4EEF-4350-9B5A-ECD821FAF879}" type="pres">
      <dgm:prSet presAssocID="{E2DC548C-26EF-4559-AE5C-06A697259E34}" presName="compNode" presStyleCnt="0"/>
      <dgm:spPr/>
    </dgm:pt>
    <dgm:pt modelId="{7ABEB922-5FBB-4124-976E-B1A88EA1FE7C}" type="pres">
      <dgm:prSet presAssocID="{E2DC548C-26EF-4559-AE5C-06A697259E3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aduation Cap"/>
        </a:ext>
      </dgm:extLst>
    </dgm:pt>
    <dgm:pt modelId="{1BAEA574-FA58-4F80-BB64-AB2F38AB1AAF}" type="pres">
      <dgm:prSet presAssocID="{E2DC548C-26EF-4559-AE5C-06A697259E34}" presName="spaceRect" presStyleCnt="0"/>
      <dgm:spPr/>
    </dgm:pt>
    <dgm:pt modelId="{6F30BD64-D26F-4CB3-925F-78EAC8544FF0}" type="pres">
      <dgm:prSet presAssocID="{E2DC548C-26EF-4559-AE5C-06A697259E34}" presName="textRect" presStyleLbl="revTx" presStyleIdx="3" presStyleCnt="6">
        <dgm:presLayoutVars>
          <dgm:chMax val="1"/>
          <dgm:chPref val="1"/>
        </dgm:presLayoutVars>
      </dgm:prSet>
      <dgm:spPr/>
    </dgm:pt>
    <dgm:pt modelId="{58CC7FC5-1D39-419C-B735-4BAFA9061B09}" type="pres">
      <dgm:prSet presAssocID="{89A11C8C-F295-40A5-AAF9-CAD87BD1431F}" presName="sibTrans" presStyleCnt="0"/>
      <dgm:spPr/>
    </dgm:pt>
    <dgm:pt modelId="{40E2527D-B07C-444E-996E-61954AA189E3}" type="pres">
      <dgm:prSet presAssocID="{923F7EA6-2E6A-4EBF-A3DD-49608FA9D702}" presName="compNode" presStyleCnt="0"/>
      <dgm:spPr/>
    </dgm:pt>
    <dgm:pt modelId="{3B49253F-4D8C-4906-9EFB-BD87CF7C7487}" type="pres">
      <dgm:prSet presAssocID="{923F7EA6-2E6A-4EBF-A3DD-49608FA9D70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ody Builder"/>
        </a:ext>
      </dgm:extLst>
    </dgm:pt>
    <dgm:pt modelId="{D56DFFF2-9D8B-43FE-897E-D86D70A33E4B}" type="pres">
      <dgm:prSet presAssocID="{923F7EA6-2E6A-4EBF-A3DD-49608FA9D702}" presName="spaceRect" presStyleCnt="0"/>
      <dgm:spPr/>
    </dgm:pt>
    <dgm:pt modelId="{5F84D43B-0A8B-4424-82C7-B7B37302C123}" type="pres">
      <dgm:prSet presAssocID="{923F7EA6-2E6A-4EBF-A3DD-49608FA9D702}" presName="textRect" presStyleLbl="revTx" presStyleIdx="4" presStyleCnt="6">
        <dgm:presLayoutVars>
          <dgm:chMax val="1"/>
          <dgm:chPref val="1"/>
        </dgm:presLayoutVars>
      </dgm:prSet>
      <dgm:spPr/>
    </dgm:pt>
    <dgm:pt modelId="{4A0E51E5-4D7B-134C-91AE-643313331987}" type="pres">
      <dgm:prSet presAssocID="{CDDB9D39-808A-4246-B483-4D0B99EF4334}" presName="sibTrans" presStyleCnt="0"/>
      <dgm:spPr/>
    </dgm:pt>
    <dgm:pt modelId="{EB9859B8-CCB3-4701-B2D1-01E05A870ECA}" type="pres">
      <dgm:prSet presAssocID="{DF77B265-6F7A-4F62-9CD9-2F010432F7C4}" presName="compNode" presStyleCnt="0"/>
      <dgm:spPr/>
    </dgm:pt>
    <dgm:pt modelId="{A2066878-BC07-4828-9476-847DB5A89769}" type="pres">
      <dgm:prSet presAssocID="{DF77B265-6F7A-4F62-9CD9-2F010432F7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ustainability"/>
        </a:ext>
      </dgm:extLst>
    </dgm:pt>
    <dgm:pt modelId="{2695F9C5-4FB9-4809-8355-C3163D77DB2C}" type="pres">
      <dgm:prSet presAssocID="{DF77B265-6F7A-4F62-9CD9-2F010432F7C4}" presName="spaceRect" presStyleCnt="0"/>
      <dgm:spPr/>
    </dgm:pt>
    <dgm:pt modelId="{35D42630-05CC-4AAA-9932-61D429A83B82}" type="pres">
      <dgm:prSet presAssocID="{DF77B265-6F7A-4F62-9CD9-2F010432F7C4}" presName="textRect" presStyleLbl="revTx" presStyleIdx="5" presStyleCnt="6">
        <dgm:presLayoutVars>
          <dgm:chMax val="1"/>
          <dgm:chPref val="1"/>
        </dgm:presLayoutVars>
      </dgm:prSet>
      <dgm:spPr/>
    </dgm:pt>
  </dgm:ptLst>
  <dgm:cxnLst>
    <dgm:cxn modelId="{B06B6D14-1725-674E-8675-F930EA11B477}" type="presOf" srcId="{FB420BB1-9E07-43E1-814C-103D66A0F090}" destId="{46CD8A9D-2EDF-463C-A79F-E94914117957}" srcOrd="0" destOrd="0" presId="urn:microsoft.com/office/officeart/2018/2/layout/IconLabelList"/>
    <dgm:cxn modelId="{948B8D27-E85C-E34D-B44B-5E76D684BBA1}" type="presOf" srcId="{51551122-B7AD-4148-A05F-F64234235DAE}" destId="{868A38AC-DECA-4D8F-9951-EB4B69CC69D7}" srcOrd="0" destOrd="0" presId="urn:microsoft.com/office/officeart/2018/2/layout/IconLabelList"/>
    <dgm:cxn modelId="{D1C72B39-04F9-463D-A65A-729E696C240F}" type="presOf" srcId="{AA6F3FF7-62CB-4582-9256-43D1574CA607}" destId="{140F7498-4F72-41A2-8028-FCA422C77696}" srcOrd="0" destOrd="0" presId="urn:microsoft.com/office/officeart/2018/2/layout/IconLabelList"/>
    <dgm:cxn modelId="{BD473F5C-F47A-435F-9AF4-22F92E707387}" srcId="{AA6F3FF7-62CB-4582-9256-43D1574CA607}" destId="{51551122-B7AD-4148-A05F-F64234235DAE}" srcOrd="2" destOrd="0" parTransId="{37E7FA0B-4E22-402F-8A52-4B4B14BB4EB8}" sibTransId="{7C374F8E-9C26-4E1F-9A1B-810155AC097E}"/>
    <dgm:cxn modelId="{09B4B089-E395-4459-8C48-34BC378B7EA1}" srcId="{AA6F3FF7-62CB-4582-9256-43D1574CA607}" destId="{FB420BB1-9E07-43E1-814C-103D66A0F090}" srcOrd="1" destOrd="0" parTransId="{12876639-2259-4519-AFF9-A15B86459C6F}" sibTransId="{7D849236-B349-4A36-BBFF-83813A7E4C59}"/>
    <dgm:cxn modelId="{43BEFF8D-66FC-4B74-B3AD-6555D492BCB3}" srcId="{AA6F3FF7-62CB-4582-9256-43D1574CA607}" destId="{188DF073-4703-496E-8CAF-5672D338DBBE}" srcOrd="0" destOrd="0" parTransId="{B8948FE4-C6FA-42FF-951C-D69837B02A99}" sibTransId="{8483E414-A07A-4130-93AD-1D3F95560EB0}"/>
    <dgm:cxn modelId="{EF6A0C91-8107-4EBD-A298-D15F90B5AECC}" srcId="{AA6F3FF7-62CB-4582-9256-43D1574CA607}" destId="{E2DC548C-26EF-4559-AE5C-06A697259E34}" srcOrd="3" destOrd="0" parTransId="{9D33DDFD-7B35-49D0-8A51-D1F69A8FC4EE}" sibTransId="{89A11C8C-F295-40A5-AAF9-CAD87BD1431F}"/>
    <dgm:cxn modelId="{F6F1C89B-31F7-4B6D-B75C-361D23B8CA6B}" srcId="{AA6F3FF7-62CB-4582-9256-43D1574CA607}" destId="{DF77B265-6F7A-4F62-9CD9-2F010432F7C4}" srcOrd="5" destOrd="0" parTransId="{53D8F7AA-437A-486F-BB0D-49BEFFA886BA}" sibTransId="{D6A0217F-56D0-4642-A84C-661C2E99EEDC}"/>
    <dgm:cxn modelId="{06E705AA-68C1-2547-9826-DA20CDF0EDE0}" type="presOf" srcId="{188DF073-4703-496E-8CAF-5672D338DBBE}" destId="{C5841D6A-07C5-4DC5-B19A-86669E2AC4F4}" srcOrd="0" destOrd="0" presId="urn:microsoft.com/office/officeart/2018/2/layout/IconLabelList"/>
    <dgm:cxn modelId="{81FA78B0-CA3E-B84B-8E8D-015EA078F4C3}" type="presOf" srcId="{923F7EA6-2E6A-4EBF-A3DD-49608FA9D702}" destId="{5F84D43B-0A8B-4424-82C7-B7B37302C123}" srcOrd="0" destOrd="0" presId="urn:microsoft.com/office/officeart/2018/2/layout/IconLabelList"/>
    <dgm:cxn modelId="{65DF8BDC-26F1-D947-9865-C376DF0E719A}" type="presOf" srcId="{DF77B265-6F7A-4F62-9CD9-2F010432F7C4}" destId="{35D42630-05CC-4AAA-9932-61D429A83B82}" srcOrd="0" destOrd="0" presId="urn:microsoft.com/office/officeart/2018/2/layout/IconLabelList"/>
    <dgm:cxn modelId="{B7D03AF0-22B5-E046-8F4C-1881FB6822A6}" type="presOf" srcId="{E2DC548C-26EF-4559-AE5C-06A697259E34}" destId="{6F30BD64-D26F-4CB3-925F-78EAC8544FF0}" srcOrd="0" destOrd="0" presId="urn:microsoft.com/office/officeart/2018/2/layout/IconLabelList"/>
    <dgm:cxn modelId="{D596A8F7-463C-4B31-8A8B-0ADE4CB5C0A7}" srcId="{AA6F3FF7-62CB-4582-9256-43D1574CA607}" destId="{923F7EA6-2E6A-4EBF-A3DD-49608FA9D702}" srcOrd="4" destOrd="0" parTransId="{B631FEA7-B7EE-43C2-A5EC-CD69A99EC5B0}" sibTransId="{CDDB9D39-808A-4246-B483-4D0B99EF4334}"/>
    <dgm:cxn modelId="{E2F0DFE1-9E9F-BE4C-87AC-F80F7E7E7ED2}" type="presParOf" srcId="{140F7498-4F72-41A2-8028-FCA422C77696}" destId="{6935D248-6C77-4129-98E6-A9F53E2A676E}" srcOrd="0" destOrd="0" presId="urn:microsoft.com/office/officeart/2018/2/layout/IconLabelList"/>
    <dgm:cxn modelId="{D78A1760-B123-A649-BF9F-87AEC65344A8}" type="presParOf" srcId="{6935D248-6C77-4129-98E6-A9F53E2A676E}" destId="{26A10EF9-AB8E-43E4-8221-B9168A60CC40}" srcOrd="0" destOrd="0" presId="urn:microsoft.com/office/officeart/2018/2/layout/IconLabelList"/>
    <dgm:cxn modelId="{5C68E659-D96C-E349-A715-140F73822B8E}" type="presParOf" srcId="{6935D248-6C77-4129-98E6-A9F53E2A676E}" destId="{0060FAF3-03D8-489A-A68D-7817CE799BE4}" srcOrd="1" destOrd="0" presId="urn:microsoft.com/office/officeart/2018/2/layout/IconLabelList"/>
    <dgm:cxn modelId="{BF57F820-1935-9C40-AEEE-BA74BB62C2B9}" type="presParOf" srcId="{6935D248-6C77-4129-98E6-A9F53E2A676E}" destId="{C5841D6A-07C5-4DC5-B19A-86669E2AC4F4}" srcOrd="2" destOrd="0" presId="urn:microsoft.com/office/officeart/2018/2/layout/IconLabelList"/>
    <dgm:cxn modelId="{C12728CC-6394-9B4D-AFB5-64217D0E3D24}" type="presParOf" srcId="{140F7498-4F72-41A2-8028-FCA422C77696}" destId="{399DF0E6-A32C-42E6-A0C4-0635C560B1A6}" srcOrd="1" destOrd="0" presId="urn:microsoft.com/office/officeart/2018/2/layout/IconLabelList"/>
    <dgm:cxn modelId="{68C9DED5-FCA0-9042-8E33-DCEDECEDEF22}" type="presParOf" srcId="{140F7498-4F72-41A2-8028-FCA422C77696}" destId="{89932D21-74DC-468C-A5A5-886804DB4A50}" srcOrd="2" destOrd="0" presId="urn:microsoft.com/office/officeart/2018/2/layout/IconLabelList"/>
    <dgm:cxn modelId="{BFD4540B-D678-D64E-BC34-5B0397423309}" type="presParOf" srcId="{89932D21-74DC-468C-A5A5-886804DB4A50}" destId="{7F7352A4-D196-4D0C-982C-0619DFAE2BF7}" srcOrd="0" destOrd="0" presId="urn:microsoft.com/office/officeart/2018/2/layout/IconLabelList"/>
    <dgm:cxn modelId="{4D8AD4DA-4241-484A-9CF0-1FEF9675E3F3}" type="presParOf" srcId="{89932D21-74DC-468C-A5A5-886804DB4A50}" destId="{57F524DE-1562-4DDB-8999-F7017297B15F}" srcOrd="1" destOrd="0" presId="urn:microsoft.com/office/officeart/2018/2/layout/IconLabelList"/>
    <dgm:cxn modelId="{AAB9E8B2-6C63-184C-9DDA-4F8E57B53A57}" type="presParOf" srcId="{89932D21-74DC-468C-A5A5-886804DB4A50}" destId="{46CD8A9D-2EDF-463C-A79F-E94914117957}" srcOrd="2" destOrd="0" presId="urn:microsoft.com/office/officeart/2018/2/layout/IconLabelList"/>
    <dgm:cxn modelId="{A8AC11B7-1FF6-484A-A346-9412CBF40291}" type="presParOf" srcId="{140F7498-4F72-41A2-8028-FCA422C77696}" destId="{A7A185E6-D7B7-4594-B458-11FF6A4C8648}" srcOrd="3" destOrd="0" presId="urn:microsoft.com/office/officeart/2018/2/layout/IconLabelList"/>
    <dgm:cxn modelId="{6C7E8C63-FC13-0347-B243-3DB87F0B03AD}" type="presParOf" srcId="{140F7498-4F72-41A2-8028-FCA422C77696}" destId="{DAC4DB73-C492-410D-9519-684604054DB5}" srcOrd="4" destOrd="0" presId="urn:microsoft.com/office/officeart/2018/2/layout/IconLabelList"/>
    <dgm:cxn modelId="{FBBEE582-DF9D-ED4D-8686-E8EF59919938}" type="presParOf" srcId="{DAC4DB73-C492-410D-9519-684604054DB5}" destId="{EBB8C49A-CC95-4DAB-9493-D14B46CE124E}" srcOrd="0" destOrd="0" presId="urn:microsoft.com/office/officeart/2018/2/layout/IconLabelList"/>
    <dgm:cxn modelId="{4D5279B8-3045-314C-9C72-2F719EA358C4}" type="presParOf" srcId="{DAC4DB73-C492-410D-9519-684604054DB5}" destId="{F444DCCE-3EAC-48D8-916D-12571286DF44}" srcOrd="1" destOrd="0" presId="urn:microsoft.com/office/officeart/2018/2/layout/IconLabelList"/>
    <dgm:cxn modelId="{A312641E-975C-B24E-AFE7-BD4B0DF4CD2C}" type="presParOf" srcId="{DAC4DB73-C492-410D-9519-684604054DB5}" destId="{868A38AC-DECA-4D8F-9951-EB4B69CC69D7}" srcOrd="2" destOrd="0" presId="urn:microsoft.com/office/officeart/2018/2/layout/IconLabelList"/>
    <dgm:cxn modelId="{CFED3C8B-FD9D-5447-8E6E-BD4F03F1F100}" type="presParOf" srcId="{140F7498-4F72-41A2-8028-FCA422C77696}" destId="{11CB259B-3D2A-4CDF-A16A-04C6CD902A8B}" srcOrd="5" destOrd="0" presId="urn:microsoft.com/office/officeart/2018/2/layout/IconLabelList"/>
    <dgm:cxn modelId="{41BCC4D3-9887-6642-AF57-448E49F13192}" type="presParOf" srcId="{140F7498-4F72-41A2-8028-FCA422C77696}" destId="{FD35E6CA-4EEF-4350-9B5A-ECD821FAF879}" srcOrd="6" destOrd="0" presId="urn:microsoft.com/office/officeart/2018/2/layout/IconLabelList"/>
    <dgm:cxn modelId="{F48369A7-B4E9-CC4E-A413-AD942EF708A1}" type="presParOf" srcId="{FD35E6CA-4EEF-4350-9B5A-ECD821FAF879}" destId="{7ABEB922-5FBB-4124-976E-B1A88EA1FE7C}" srcOrd="0" destOrd="0" presId="urn:microsoft.com/office/officeart/2018/2/layout/IconLabelList"/>
    <dgm:cxn modelId="{B2B3CBA5-981B-E64C-9542-0DB0D6A7B9FC}" type="presParOf" srcId="{FD35E6CA-4EEF-4350-9B5A-ECD821FAF879}" destId="{1BAEA574-FA58-4F80-BB64-AB2F38AB1AAF}" srcOrd="1" destOrd="0" presId="urn:microsoft.com/office/officeart/2018/2/layout/IconLabelList"/>
    <dgm:cxn modelId="{D6B5DD09-7303-534C-8AA0-BC76EEB712BB}" type="presParOf" srcId="{FD35E6CA-4EEF-4350-9B5A-ECD821FAF879}" destId="{6F30BD64-D26F-4CB3-925F-78EAC8544FF0}" srcOrd="2" destOrd="0" presId="urn:microsoft.com/office/officeart/2018/2/layout/IconLabelList"/>
    <dgm:cxn modelId="{2C527091-724A-354B-8EED-8B18248432F9}" type="presParOf" srcId="{140F7498-4F72-41A2-8028-FCA422C77696}" destId="{58CC7FC5-1D39-419C-B735-4BAFA9061B09}" srcOrd="7" destOrd="0" presId="urn:microsoft.com/office/officeart/2018/2/layout/IconLabelList"/>
    <dgm:cxn modelId="{1CBA754C-071C-D242-BF76-2348A3BAD8A4}" type="presParOf" srcId="{140F7498-4F72-41A2-8028-FCA422C77696}" destId="{40E2527D-B07C-444E-996E-61954AA189E3}" srcOrd="8" destOrd="0" presId="urn:microsoft.com/office/officeart/2018/2/layout/IconLabelList"/>
    <dgm:cxn modelId="{2841C43D-04ED-AA46-B021-933D616A1CB4}" type="presParOf" srcId="{40E2527D-B07C-444E-996E-61954AA189E3}" destId="{3B49253F-4D8C-4906-9EFB-BD87CF7C7487}" srcOrd="0" destOrd="0" presId="urn:microsoft.com/office/officeart/2018/2/layout/IconLabelList"/>
    <dgm:cxn modelId="{B5B7DE54-D5B4-6D43-9E82-0D2B65ED0085}" type="presParOf" srcId="{40E2527D-B07C-444E-996E-61954AA189E3}" destId="{D56DFFF2-9D8B-43FE-897E-D86D70A33E4B}" srcOrd="1" destOrd="0" presId="urn:microsoft.com/office/officeart/2018/2/layout/IconLabelList"/>
    <dgm:cxn modelId="{C99CEF65-CCBC-E040-874C-9E82576B1315}" type="presParOf" srcId="{40E2527D-B07C-444E-996E-61954AA189E3}" destId="{5F84D43B-0A8B-4424-82C7-B7B37302C123}" srcOrd="2" destOrd="0" presId="urn:microsoft.com/office/officeart/2018/2/layout/IconLabelList"/>
    <dgm:cxn modelId="{A0ACE0C8-F062-CA49-BF93-6E813808F040}" type="presParOf" srcId="{140F7498-4F72-41A2-8028-FCA422C77696}" destId="{4A0E51E5-4D7B-134C-91AE-643313331987}" srcOrd="9" destOrd="0" presId="urn:microsoft.com/office/officeart/2018/2/layout/IconLabelList"/>
    <dgm:cxn modelId="{CE06C551-2E0C-7F46-8B76-F554A5CAEA79}" type="presParOf" srcId="{140F7498-4F72-41A2-8028-FCA422C77696}" destId="{EB9859B8-CCB3-4701-B2D1-01E05A870ECA}" srcOrd="10" destOrd="0" presId="urn:microsoft.com/office/officeart/2018/2/layout/IconLabelList"/>
    <dgm:cxn modelId="{64DFF038-3F1C-7940-8D8F-C11578319D57}" type="presParOf" srcId="{EB9859B8-CCB3-4701-B2D1-01E05A870ECA}" destId="{A2066878-BC07-4828-9476-847DB5A89769}" srcOrd="0" destOrd="0" presId="urn:microsoft.com/office/officeart/2018/2/layout/IconLabelList"/>
    <dgm:cxn modelId="{1E1AB837-86B1-2446-A4C4-948729CC18BE}" type="presParOf" srcId="{EB9859B8-CCB3-4701-B2D1-01E05A870ECA}" destId="{2695F9C5-4FB9-4809-8355-C3163D77DB2C}" srcOrd="1" destOrd="0" presId="urn:microsoft.com/office/officeart/2018/2/layout/IconLabelList"/>
    <dgm:cxn modelId="{28705EE7-9794-0C4A-95D1-0498EABCE5AF}" type="presParOf" srcId="{EB9859B8-CCB3-4701-B2D1-01E05A870ECA}" destId="{35D42630-05CC-4AAA-9932-61D429A83B8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80E169-2AEC-D74E-B1D0-41742095791C}" type="doc">
      <dgm:prSet loTypeId="urn:microsoft.com/office/officeart/2005/8/layout/vProcess5" loCatId="process" qsTypeId="urn:microsoft.com/office/officeart/2005/8/quickstyle/simple1" qsCatId="simple" csTypeId="urn:microsoft.com/office/officeart/2005/8/colors/accent1_4" csCatId="accent1"/>
      <dgm:spPr/>
      <dgm:t>
        <a:bodyPr/>
        <a:lstStyle/>
        <a:p>
          <a:endParaRPr lang="en-GB"/>
        </a:p>
      </dgm:t>
    </dgm:pt>
    <dgm:pt modelId="{4B801330-6D03-1448-9929-C7B20696C2C4}">
      <dgm:prSet/>
      <dgm:spPr/>
      <dgm:t>
        <a:bodyPr/>
        <a:lstStyle/>
        <a:p>
          <a:r>
            <a:rPr lang="en-US" dirty="0"/>
            <a:t>Food Club and Social Prescribers – Chinmay Malhotra</a:t>
          </a:r>
          <a:endParaRPr lang="en-IN" dirty="0"/>
        </a:p>
      </dgm:t>
    </dgm:pt>
    <dgm:pt modelId="{08C75C9C-CB8B-2745-BCD2-DF9835A1CC0E}" type="parTrans" cxnId="{20BAEAD9-D03E-FC40-808A-0361235B3862}">
      <dgm:prSet/>
      <dgm:spPr/>
      <dgm:t>
        <a:bodyPr/>
        <a:lstStyle/>
        <a:p>
          <a:endParaRPr lang="en-GB"/>
        </a:p>
      </dgm:t>
    </dgm:pt>
    <dgm:pt modelId="{C9B3C3A2-CE64-F246-A397-8759289E8C9E}" type="sibTrans" cxnId="{20BAEAD9-D03E-FC40-808A-0361235B3862}">
      <dgm:prSet/>
      <dgm:spPr/>
      <dgm:t>
        <a:bodyPr/>
        <a:lstStyle/>
        <a:p>
          <a:endParaRPr lang="en-GB"/>
        </a:p>
      </dgm:t>
    </dgm:pt>
    <dgm:pt modelId="{1A93C9DA-D8AD-E94A-BF90-713B0C83E15F}">
      <dgm:prSet/>
      <dgm:spPr/>
      <dgm:t>
        <a:bodyPr/>
        <a:lstStyle/>
        <a:p>
          <a:r>
            <a:rPr lang="en-US"/>
            <a:t>Digital Inclusion and Room Hire – Hanish Roshan Rajan</a:t>
          </a:r>
          <a:endParaRPr lang="en-IN"/>
        </a:p>
      </dgm:t>
    </dgm:pt>
    <dgm:pt modelId="{5618247F-65D9-2946-9B34-2061E6FB402A}" type="parTrans" cxnId="{39AE8A28-E868-D74F-9703-B4CD63A28346}">
      <dgm:prSet/>
      <dgm:spPr/>
      <dgm:t>
        <a:bodyPr/>
        <a:lstStyle/>
        <a:p>
          <a:endParaRPr lang="en-GB"/>
        </a:p>
      </dgm:t>
    </dgm:pt>
    <dgm:pt modelId="{7A8F171E-A24D-E54B-9623-AD87209BE83C}" type="sibTrans" cxnId="{39AE8A28-E868-D74F-9703-B4CD63A28346}">
      <dgm:prSet/>
      <dgm:spPr/>
      <dgm:t>
        <a:bodyPr/>
        <a:lstStyle/>
        <a:p>
          <a:endParaRPr lang="en-GB"/>
        </a:p>
      </dgm:t>
    </dgm:pt>
    <dgm:pt modelId="{2814EF8D-70F0-5A41-8227-6EAE61F7A346}">
      <dgm:prSet/>
      <dgm:spPr/>
      <dgm:t>
        <a:bodyPr/>
        <a:lstStyle/>
        <a:p>
          <a:r>
            <a:rPr lang="en-US"/>
            <a:t>Community Connectors and Community Events Sales – Peter Yu</a:t>
          </a:r>
          <a:endParaRPr lang="en-IN"/>
        </a:p>
      </dgm:t>
    </dgm:pt>
    <dgm:pt modelId="{8EA106ED-AAA1-EF4D-8B5F-AAB580DDAE96}" type="parTrans" cxnId="{05BDB5F0-A0EA-EE42-B1C1-90CBFCA499B2}">
      <dgm:prSet/>
      <dgm:spPr/>
      <dgm:t>
        <a:bodyPr/>
        <a:lstStyle/>
        <a:p>
          <a:endParaRPr lang="en-GB"/>
        </a:p>
      </dgm:t>
    </dgm:pt>
    <dgm:pt modelId="{74BE026B-D592-CA4D-BA9D-A61113863321}" type="sibTrans" cxnId="{05BDB5F0-A0EA-EE42-B1C1-90CBFCA499B2}">
      <dgm:prSet/>
      <dgm:spPr/>
      <dgm:t>
        <a:bodyPr/>
        <a:lstStyle/>
        <a:p>
          <a:endParaRPr lang="en-GB"/>
        </a:p>
      </dgm:t>
    </dgm:pt>
    <dgm:pt modelId="{0B0C1BF0-9829-EB41-9411-D0F581772FB3}">
      <dgm:prSet/>
      <dgm:spPr/>
      <dgm:t>
        <a:bodyPr/>
        <a:lstStyle/>
        <a:p>
          <a:r>
            <a:rPr lang="en-US"/>
            <a:t>Café Sales and TAGG – Yi Zhu</a:t>
          </a:r>
          <a:endParaRPr lang="en-IN"/>
        </a:p>
      </dgm:t>
    </dgm:pt>
    <dgm:pt modelId="{6861DE10-E59B-C741-8101-B58DCF58A3EF}" type="parTrans" cxnId="{57C21D2A-24D9-6848-91E3-238D09F0652C}">
      <dgm:prSet/>
      <dgm:spPr/>
      <dgm:t>
        <a:bodyPr/>
        <a:lstStyle/>
        <a:p>
          <a:endParaRPr lang="en-GB"/>
        </a:p>
      </dgm:t>
    </dgm:pt>
    <dgm:pt modelId="{222464FE-DACF-F341-A16F-F8547F7B5B18}" type="sibTrans" cxnId="{57C21D2A-24D9-6848-91E3-238D09F0652C}">
      <dgm:prSet/>
      <dgm:spPr/>
      <dgm:t>
        <a:bodyPr/>
        <a:lstStyle/>
        <a:p>
          <a:endParaRPr lang="en-GB"/>
        </a:p>
      </dgm:t>
    </dgm:pt>
    <dgm:pt modelId="{0D945621-BBA4-CE42-BF55-354BDAA904CF}" type="pres">
      <dgm:prSet presAssocID="{D380E169-2AEC-D74E-B1D0-41742095791C}" presName="outerComposite" presStyleCnt="0">
        <dgm:presLayoutVars>
          <dgm:chMax val="5"/>
          <dgm:dir/>
          <dgm:resizeHandles val="exact"/>
        </dgm:presLayoutVars>
      </dgm:prSet>
      <dgm:spPr/>
    </dgm:pt>
    <dgm:pt modelId="{CC59EF0B-B9D1-6947-A6CD-36B998C3AA9B}" type="pres">
      <dgm:prSet presAssocID="{D380E169-2AEC-D74E-B1D0-41742095791C}" presName="dummyMaxCanvas" presStyleCnt="0">
        <dgm:presLayoutVars/>
      </dgm:prSet>
      <dgm:spPr/>
    </dgm:pt>
    <dgm:pt modelId="{624B9940-BE34-5747-B951-1BACA513D878}" type="pres">
      <dgm:prSet presAssocID="{D380E169-2AEC-D74E-B1D0-41742095791C}" presName="FourNodes_1" presStyleLbl="node1" presStyleIdx="0" presStyleCnt="4">
        <dgm:presLayoutVars>
          <dgm:bulletEnabled val="1"/>
        </dgm:presLayoutVars>
      </dgm:prSet>
      <dgm:spPr/>
    </dgm:pt>
    <dgm:pt modelId="{4C1162CC-BD20-4547-B5F8-6F34DD287C1C}" type="pres">
      <dgm:prSet presAssocID="{D380E169-2AEC-D74E-B1D0-41742095791C}" presName="FourNodes_2" presStyleLbl="node1" presStyleIdx="1" presStyleCnt="4">
        <dgm:presLayoutVars>
          <dgm:bulletEnabled val="1"/>
        </dgm:presLayoutVars>
      </dgm:prSet>
      <dgm:spPr/>
    </dgm:pt>
    <dgm:pt modelId="{67A25440-4661-7A4C-8862-60894E3C8FB4}" type="pres">
      <dgm:prSet presAssocID="{D380E169-2AEC-D74E-B1D0-41742095791C}" presName="FourNodes_3" presStyleLbl="node1" presStyleIdx="2" presStyleCnt="4">
        <dgm:presLayoutVars>
          <dgm:bulletEnabled val="1"/>
        </dgm:presLayoutVars>
      </dgm:prSet>
      <dgm:spPr/>
    </dgm:pt>
    <dgm:pt modelId="{E0FFD71F-EF1C-F04A-A44A-AC57BCBE1881}" type="pres">
      <dgm:prSet presAssocID="{D380E169-2AEC-D74E-B1D0-41742095791C}" presName="FourNodes_4" presStyleLbl="node1" presStyleIdx="3" presStyleCnt="4">
        <dgm:presLayoutVars>
          <dgm:bulletEnabled val="1"/>
        </dgm:presLayoutVars>
      </dgm:prSet>
      <dgm:spPr/>
    </dgm:pt>
    <dgm:pt modelId="{D6F7B511-0792-1C4C-A361-58B2A3556D24}" type="pres">
      <dgm:prSet presAssocID="{D380E169-2AEC-D74E-B1D0-41742095791C}" presName="FourConn_1-2" presStyleLbl="fgAccFollowNode1" presStyleIdx="0" presStyleCnt="3">
        <dgm:presLayoutVars>
          <dgm:bulletEnabled val="1"/>
        </dgm:presLayoutVars>
      </dgm:prSet>
      <dgm:spPr/>
    </dgm:pt>
    <dgm:pt modelId="{E9621ADA-BE11-784B-A4D5-91BA675DDC45}" type="pres">
      <dgm:prSet presAssocID="{D380E169-2AEC-D74E-B1D0-41742095791C}" presName="FourConn_2-3" presStyleLbl="fgAccFollowNode1" presStyleIdx="1" presStyleCnt="3">
        <dgm:presLayoutVars>
          <dgm:bulletEnabled val="1"/>
        </dgm:presLayoutVars>
      </dgm:prSet>
      <dgm:spPr/>
    </dgm:pt>
    <dgm:pt modelId="{6EC8D19B-E965-A945-BE4E-EF8B88C007E3}" type="pres">
      <dgm:prSet presAssocID="{D380E169-2AEC-D74E-B1D0-41742095791C}" presName="FourConn_3-4" presStyleLbl="fgAccFollowNode1" presStyleIdx="2" presStyleCnt="3">
        <dgm:presLayoutVars>
          <dgm:bulletEnabled val="1"/>
        </dgm:presLayoutVars>
      </dgm:prSet>
      <dgm:spPr/>
    </dgm:pt>
    <dgm:pt modelId="{81E65F81-2525-E049-BE04-41B76845F2B6}" type="pres">
      <dgm:prSet presAssocID="{D380E169-2AEC-D74E-B1D0-41742095791C}" presName="FourNodes_1_text" presStyleLbl="node1" presStyleIdx="3" presStyleCnt="4">
        <dgm:presLayoutVars>
          <dgm:bulletEnabled val="1"/>
        </dgm:presLayoutVars>
      </dgm:prSet>
      <dgm:spPr/>
    </dgm:pt>
    <dgm:pt modelId="{74703C25-84D8-2847-B985-3EB9365C6CC7}" type="pres">
      <dgm:prSet presAssocID="{D380E169-2AEC-D74E-B1D0-41742095791C}" presName="FourNodes_2_text" presStyleLbl="node1" presStyleIdx="3" presStyleCnt="4">
        <dgm:presLayoutVars>
          <dgm:bulletEnabled val="1"/>
        </dgm:presLayoutVars>
      </dgm:prSet>
      <dgm:spPr/>
    </dgm:pt>
    <dgm:pt modelId="{378239DA-A62E-B146-A573-5FD477E0F48C}" type="pres">
      <dgm:prSet presAssocID="{D380E169-2AEC-D74E-B1D0-41742095791C}" presName="FourNodes_3_text" presStyleLbl="node1" presStyleIdx="3" presStyleCnt="4">
        <dgm:presLayoutVars>
          <dgm:bulletEnabled val="1"/>
        </dgm:presLayoutVars>
      </dgm:prSet>
      <dgm:spPr/>
    </dgm:pt>
    <dgm:pt modelId="{7A81697C-9627-E84F-A684-5DF583859B4C}" type="pres">
      <dgm:prSet presAssocID="{D380E169-2AEC-D74E-B1D0-41742095791C}" presName="FourNodes_4_text" presStyleLbl="node1" presStyleIdx="3" presStyleCnt="4">
        <dgm:presLayoutVars>
          <dgm:bulletEnabled val="1"/>
        </dgm:presLayoutVars>
      </dgm:prSet>
      <dgm:spPr/>
    </dgm:pt>
  </dgm:ptLst>
  <dgm:cxnLst>
    <dgm:cxn modelId="{6E43FE10-5545-BE44-8CB7-47103AAC152C}" type="presOf" srcId="{D380E169-2AEC-D74E-B1D0-41742095791C}" destId="{0D945621-BBA4-CE42-BF55-354BDAA904CF}" srcOrd="0" destOrd="0" presId="urn:microsoft.com/office/officeart/2005/8/layout/vProcess5"/>
    <dgm:cxn modelId="{4347B51F-CC61-9247-926F-5AE5E3E45700}" type="presOf" srcId="{2814EF8D-70F0-5A41-8227-6EAE61F7A346}" destId="{378239DA-A62E-B146-A573-5FD477E0F48C}" srcOrd="1" destOrd="0" presId="urn:microsoft.com/office/officeart/2005/8/layout/vProcess5"/>
    <dgm:cxn modelId="{618DAA27-B06A-4446-B563-A2ADE67278B8}" type="presOf" srcId="{7A8F171E-A24D-E54B-9623-AD87209BE83C}" destId="{E9621ADA-BE11-784B-A4D5-91BA675DDC45}" srcOrd="0" destOrd="0" presId="urn:microsoft.com/office/officeart/2005/8/layout/vProcess5"/>
    <dgm:cxn modelId="{39AE8A28-E868-D74F-9703-B4CD63A28346}" srcId="{D380E169-2AEC-D74E-B1D0-41742095791C}" destId="{1A93C9DA-D8AD-E94A-BF90-713B0C83E15F}" srcOrd="1" destOrd="0" parTransId="{5618247F-65D9-2946-9B34-2061E6FB402A}" sibTransId="{7A8F171E-A24D-E54B-9623-AD87209BE83C}"/>
    <dgm:cxn modelId="{57C21D2A-24D9-6848-91E3-238D09F0652C}" srcId="{D380E169-2AEC-D74E-B1D0-41742095791C}" destId="{0B0C1BF0-9829-EB41-9411-D0F581772FB3}" srcOrd="3" destOrd="0" parTransId="{6861DE10-E59B-C741-8101-B58DCF58A3EF}" sibTransId="{222464FE-DACF-F341-A16F-F8547F7B5B18}"/>
    <dgm:cxn modelId="{A1BF0F53-2C85-9D48-A9F7-D3768244D2EF}" type="presOf" srcId="{74BE026B-D592-CA4D-BA9D-A61113863321}" destId="{6EC8D19B-E965-A945-BE4E-EF8B88C007E3}" srcOrd="0" destOrd="0" presId="urn:microsoft.com/office/officeart/2005/8/layout/vProcess5"/>
    <dgm:cxn modelId="{0E885156-827E-A84A-A9E8-0D7F188522F2}" type="presOf" srcId="{0B0C1BF0-9829-EB41-9411-D0F581772FB3}" destId="{7A81697C-9627-E84F-A684-5DF583859B4C}" srcOrd="1" destOrd="0" presId="urn:microsoft.com/office/officeart/2005/8/layout/vProcess5"/>
    <dgm:cxn modelId="{CC47835E-255A-1A4A-B22E-058DCCC3C4A1}" type="presOf" srcId="{1A93C9DA-D8AD-E94A-BF90-713B0C83E15F}" destId="{4C1162CC-BD20-4547-B5F8-6F34DD287C1C}" srcOrd="0" destOrd="0" presId="urn:microsoft.com/office/officeart/2005/8/layout/vProcess5"/>
    <dgm:cxn modelId="{1312E05F-4A35-334B-BD64-569A7662C190}" type="presOf" srcId="{C9B3C3A2-CE64-F246-A397-8759289E8C9E}" destId="{D6F7B511-0792-1C4C-A361-58B2A3556D24}" srcOrd="0" destOrd="0" presId="urn:microsoft.com/office/officeart/2005/8/layout/vProcess5"/>
    <dgm:cxn modelId="{C6F8026C-2EED-1E47-8B99-619103E098B3}" type="presOf" srcId="{2814EF8D-70F0-5A41-8227-6EAE61F7A346}" destId="{67A25440-4661-7A4C-8862-60894E3C8FB4}" srcOrd="0" destOrd="0" presId="urn:microsoft.com/office/officeart/2005/8/layout/vProcess5"/>
    <dgm:cxn modelId="{628F6C7A-5AC0-3E45-B41E-E42C2C934A06}" type="presOf" srcId="{4B801330-6D03-1448-9929-C7B20696C2C4}" destId="{624B9940-BE34-5747-B951-1BACA513D878}" srcOrd="0" destOrd="0" presId="urn:microsoft.com/office/officeart/2005/8/layout/vProcess5"/>
    <dgm:cxn modelId="{A0B2B77C-5A1E-E045-8F33-51F56F857B3F}" type="presOf" srcId="{1A93C9DA-D8AD-E94A-BF90-713B0C83E15F}" destId="{74703C25-84D8-2847-B985-3EB9365C6CC7}" srcOrd="1" destOrd="0" presId="urn:microsoft.com/office/officeart/2005/8/layout/vProcess5"/>
    <dgm:cxn modelId="{1D48697F-8DA6-5845-821E-0D82FD7F76D2}" type="presOf" srcId="{0B0C1BF0-9829-EB41-9411-D0F581772FB3}" destId="{E0FFD71F-EF1C-F04A-A44A-AC57BCBE1881}" srcOrd="0" destOrd="0" presId="urn:microsoft.com/office/officeart/2005/8/layout/vProcess5"/>
    <dgm:cxn modelId="{EA8958C0-4267-9248-A42C-69C5291AEB97}" type="presOf" srcId="{4B801330-6D03-1448-9929-C7B20696C2C4}" destId="{81E65F81-2525-E049-BE04-41B76845F2B6}" srcOrd="1" destOrd="0" presId="urn:microsoft.com/office/officeart/2005/8/layout/vProcess5"/>
    <dgm:cxn modelId="{20BAEAD9-D03E-FC40-808A-0361235B3862}" srcId="{D380E169-2AEC-D74E-B1D0-41742095791C}" destId="{4B801330-6D03-1448-9929-C7B20696C2C4}" srcOrd="0" destOrd="0" parTransId="{08C75C9C-CB8B-2745-BCD2-DF9835A1CC0E}" sibTransId="{C9B3C3A2-CE64-F246-A397-8759289E8C9E}"/>
    <dgm:cxn modelId="{05BDB5F0-A0EA-EE42-B1C1-90CBFCA499B2}" srcId="{D380E169-2AEC-D74E-B1D0-41742095791C}" destId="{2814EF8D-70F0-5A41-8227-6EAE61F7A346}" srcOrd="2" destOrd="0" parTransId="{8EA106ED-AAA1-EF4D-8B5F-AAB580DDAE96}" sibTransId="{74BE026B-D592-CA4D-BA9D-A61113863321}"/>
    <dgm:cxn modelId="{9751A02D-C88C-4742-AFC8-2A2E0CE5A767}" type="presParOf" srcId="{0D945621-BBA4-CE42-BF55-354BDAA904CF}" destId="{CC59EF0B-B9D1-6947-A6CD-36B998C3AA9B}" srcOrd="0" destOrd="0" presId="urn:microsoft.com/office/officeart/2005/8/layout/vProcess5"/>
    <dgm:cxn modelId="{B13514FC-A5B8-CE44-996A-7D20FE120B12}" type="presParOf" srcId="{0D945621-BBA4-CE42-BF55-354BDAA904CF}" destId="{624B9940-BE34-5747-B951-1BACA513D878}" srcOrd="1" destOrd="0" presId="urn:microsoft.com/office/officeart/2005/8/layout/vProcess5"/>
    <dgm:cxn modelId="{6A6226D4-CDCB-AF4F-82F4-42C92740CB70}" type="presParOf" srcId="{0D945621-BBA4-CE42-BF55-354BDAA904CF}" destId="{4C1162CC-BD20-4547-B5F8-6F34DD287C1C}" srcOrd="2" destOrd="0" presId="urn:microsoft.com/office/officeart/2005/8/layout/vProcess5"/>
    <dgm:cxn modelId="{22EC0CC5-D67A-D74B-9716-0A56557E9AC2}" type="presParOf" srcId="{0D945621-BBA4-CE42-BF55-354BDAA904CF}" destId="{67A25440-4661-7A4C-8862-60894E3C8FB4}" srcOrd="3" destOrd="0" presId="urn:microsoft.com/office/officeart/2005/8/layout/vProcess5"/>
    <dgm:cxn modelId="{CF1DC0ED-7324-D14E-8AD5-BBBE7A28A3EE}" type="presParOf" srcId="{0D945621-BBA4-CE42-BF55-354BDAA904CF}" destId="{E0FFD71F-EF1C-F04A-A44A-AC57BCBE1881}" srcOrd="4" destOrd="0" presId="urn:microsoft.com/office/officeart/2005/8/layout/vProcess5"/>
    <dgm:cxn modelId="{75E12E54-6469-6248-A237-5C984D53F015}" type="presParOf" srcId="{0D945621-BBA4-CE42-BF55-354BDAA904CF}" destId="{D6F7B511-0792-1C4C-A361-58B2A3556D24}" srcOrd="5" destOrd="0" presId="urn:microsoft.com/office/officeart/2005/8/layout/vProcess5"/>
    <dgm:cxn modelId="{8548B4A3-04A8-D14C-9303-674FC5FED309}" type="presParOf" srcId="{0D945621-BBA4-CE42-BF55-354BDAA904CF}" destId="{E9621ADA-BE11-784B-A4D5-91BA675DDC45}" srcOrd="6" destOrd="0" presId="urn:microsoft.com/office/officeart/2005/8/layout/vProcess5"/>
    <dgm:cxn modelId="{C525BEA0-8CB2-4845-A831-402291878E96}" type="presParOf" srcId="{0D945621-BBA4-CE42-BF55-354BDAA904CF}" destId="{6EC8D19B-E965-A945-BE4E-EF8B88C007E3}" srcOrd="7" destOrd="0" presId="urn:microsoft.com/office/officeart/2005/8/layout/vProcess5"/>
    <dgm:cxn modelId="{946F91D4-1675-F145-A216-A23203B7CD9F}" type="presParOf" srcId="{0D945621-BBA4-CE42-BF55-354BDAA904CF}" destId="{81E65F81-2525-E049-BE04-41B76845F2B6}" srcOrd="8" destOrd="0" presId="urn:microsoft.com/office/officeart/2005/8/layout/vProcess5"/>
    <dgm:cxn modelId="{D58B45E3-FF10-834B-A4F4-F39057E71A61}" type="presParOf" srcId="{0D945621-BBA4-CE42-BF55-354BDAA904CF}" destId="{74703C25-84D8-2847-B985-3EB9365C6CC7}" srcOrd="9" destOrd="0" presId="urn:microsoft.com/office/officeart/2005/8/layout/vProcess5"/>
    <dgm:cxn modelId="{1DD63DC3-57F1-2545-AFFA-1564DD935CBB}" type="presParOf" srcId="{0D945621-BBA4-CE42-BF55-354BDAA904CF}" destId="{378239DA-A62E-B146-A573-5FD477E0F48C}" srcOrd="10" destOrd="0" presId="urn:microsoft.com/office/officeart/2005/8/layout/vProcess5"/>
    <dgm:cxn modelId="{F4E4E2AE-8742-DE4F-A765-EBA231A3B5E5}" type="presParOf" srcId="{0D945621-BBA4-CE42-BF55-354BDAA904CF}" destId="{7A81697C-9627-E84F-A684-5DF583859B4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B89EA3-A10B-498C-ABE1-54238D74F01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344B2B8-1B56-493C-BEC8-5E7053F76D80}">
      <dgm:prSet custT="1"/>
      <dgm:spPr/>
      <dgm:t>
        <a:bodyPr/>
        <a:lstStyle/>
        <a:p>
          <a:pPr>
            <a:lnSpc>
              <a:spcPct val="100000"/>
            </a:lnSpc>
          </a:pPr>
          <a:r>
            <a:rPr lang="en-US" sz="1500"/>
            <a:t>Initial brief about the initiative.</a:t>
          </a:r>
        </a:p>
      </dgm:t>
    </dgm:pt>
    <dgm:pt modelId="{A3B3DE88-70A5-40A3-B302-AACE702D9499}" type="parTrans" cxnId="{E28FFB42-C725-47E2-9CBA-0EAEFACE22C1}">
      <dgm:prSet/>
      <dgm:spPr/>
      <dgm:t>
        <a:bodyPr/>
        <a:lstStyle/>
        <a:p>
          <a:endParaRPr lang="en-US"/>
        </a:p>
      </dgm:t>
    </dgm:pt>
    <dgm:pt modelId="{E53E5A38-3422-41C9-8906-DCDC17FE6980}" type="sibTrans" cxnId="{E28FFB42-C725-47E2-9CBA-0EAEFACE22C1}">
      <dgm:prSet/>
      <dgm:spPr/>
      <dgm:t>
        <a:bodyPr/>
        <a:lstStyle/>
        <a:p>
          <a:pPr>
            <a:lnSpc>
              <a:spcPct val="100000"/>
            </a:lnSpc>
          </a:pPr>
          <a:endParaRPr lang="en-US"/>
        </a:p>
      </dgm:t>
    </dgm:pt>
    <dgm:pt modelId="{A6BF2FE0-6D31-4271-A811-B89012A62496}">
      <dgm:prSet custT="1"/>
      <dgm:spPr/>
      <dgm:t>
        <a:bodyPr/>
        <a:lstStyle/>
        <a:p>
          <a:pPr>
            <a:lnSpc>
              <a:spcPct val="100000"/>
            </a:lnSpc>
          </a:pPr>
          <a:r>
            <a:rPr lang="en-US" sz="1500"/>
            <a:t>Interactive goals visualization (Venn Diagram).</a:t>
          </a:r>
        </a:p>
      </dgm:t>
    </dgm:pt>
    <dgm:pt modelId="{9077CF0A-8219-47AF-8E92-C771FDCCB8F9}" type="parTrans" cxnId="{670EA7BA-137C-4461-8C55-1BFA01EDA33F}">
      <dgm:prSet/>
      <dgm:spPr/>
      <dgm:t>
        <a:bodyPr/>
        <a:lstStyle/>
        <a:p>
          <a:endParaRPr lang="en-US"/>
        </a:p>
      </dgm:t>
    </dgm:pt>
    <dgm:pt modelId="{425BFB46-8702-4920-89D6-FB429C5B4339}" type="sibTrans" cxnId="{670EA7BA-137C-4461-8C55-1BFA01EDA33F}">
      <dgm:prSet/>
      <dgm:spPr/>
      <dgm:t>
        <a:bodyPr/>
        <a:lstStyle/>
        <a:p>
          <a:endParaRPr lang="en-US"/>
        </a:p>
      </dgm:t>
    </dgm:pt>
    <dgm:pt modelId="{433666D5-F3C9-471B-9181-FBF4B9561FD2}" type="pres">
      <dgm:prSet presAssocID="{39B89EA3-A10B-498C-ABE1-54238D74F015}" presName="root" presStyleCnt="0">
        <dgm:presLayoutVars>
          <dgm:dir/>
          <dgm:resizeHandles val="exact"/>
        </dgm:presLayoutVars>
      </dgm:prSet>
      <dgm:spPr/>
    </dgm:pt>
    <dgm:pt modelId="{4F4BDD3F-EA5E-4D5E-B2A1-680EA4D27D91}" type="pres">
      <dgm:prSet presAssocID="{39B89EA3-A10B-498C-ABE1-54238D74F015}" presName="container" presStyleCnt="0">
        <dgm:presLayoutVars>
          <dgm:dir/>
          <dgm:resizeHandles val="exact"/>
        </dgm:presLayoutVars>
      </dgm:prSet>
      <dgm:spPr/>
    </dgm:pt>
    <dgm:pt modelId="{C5B8CBD4-11EC-4E5D-9FC4-84C16B2E6138}" type="pres">
      <dgm:prSet presAssocID="{0344B2B8-1B56-493C-BEC8-5E7053F76D80}" presName="compNode" presStyleCnt="0"/>
      <dgm:spPr/>
    </dgm:pt>
    <dgm:pt modelId="{5FBA9018-6AF4-4CDE-A809-940229183EAD}" type="pres">
      <dgm:prSet presAssocID="{0344B2B8-1B56-493C-BEC8-5E7053F76D80}" presName="iconBgRect" presStyleLbl="bgShp" presStyleIdx="0" presStyleCnt="2"/>
      <dgm:spPr/>
    </dgm:pt>
    <dgm:pt modelId="{A3342A81-5A13-4F91-89C8-27805B8C4FE4}" type="pres">
      <dgm:prSet presAssocID="{0344B2B8-1B56-493C-BEC8-5E7053F76D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589DD1F4-6259-4F1A-8DB9-95C17748EFFF}" type="pres">
      <dgm:prSet presAssocID="{0344B2B8-1B56-493C-BEC8-5E7053F76D80}" presName="spaceRect" presStyleCnt="0"/>
      <dgm:spPr/>
    </dgm:pt>
    <dgm:pt modelId="{78C5E6D6-ED94-4E0E-A628-6F25026F0EE5}" type="pres">
      <dgm:prSet presAssocID="{0344B2B8-1B56-493C-BEC8-5E7053F76D80}" presName="textRect" presStyleLbl="revTx" presStyleIdx="0" presStyleCnt="2">
        <dgm:presLayoutVars>
          <dgm:chMax val="1"/>
          <dgm:chPref val="1"/>
        </dgm:presLayoutVars>
      </dgm:prSet>
      <dgm:spPr/>
    </dgm:pt>
    <dgm:pt modelId="{55BF0F12-49E5-4034-AB88-08C863045A41}" type="pres">
      <dgm:prSet presAssocID="{E53E5A38-3422-41C9-8906-DCDC17FE6980}" presName="sibTrans" presStyleLbl="sibTrans2D1" presStyleIdx="0" presStyleCnt="0"/>
      <dgm:spPr/>
    </dgm:pt>
    <dgm:pt modelId="{84353DEA-1740-4055-95AA-80BC79AC1619}" type="pres">
      <dgm:prSet presAssocID="{A6BF2FE0-6D31-4271-A811-B89012A62496}" presName="compNode" presStyleCnt="0"/>
      <dgm:spPr/>
    </dgm:pt>
    <dgm:pt modelId="{9B451D6D-500D-4E43-AB1C-465C5C556EEE}" type="pres">
      <dgm:prSet presAssocID="{A6BF2FE0-6D31-4271-A811-B89012A62496}" presName="iconBgRect" presStyleLbl="bgShp" presStyleIdx="1" presStyleCnt="2"/>
      <dgm:spPr/>
    </dgm:pt>
    <dgm:pt modelId="{6814E133-0983-480B-A6EC-070EB8B34A90}" type="pres">
      <dgm:prSet presAssocID="{A6BF2FE0-6D31-4271-A811-B89012A6249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enn Diagram"/>
        </a:ext>
      </dgm:extLst>
    </dgm:pt>
    <dgm:pt modelId="{B5E4ADCA-9929-4F0A-8402-948497C0F80B}" type="pres">
      <dgm:prSet presAssocID="{A6BF2FE0-6D31-4271-A811-B89012A62496}" presName="spaceRect" presStyleCnt="0"/>
      <dgm:spPr/>
    </dgm:pt>
    <dgm:pt modelId="{8BDA6E75-9C79-4A5C-9C0C-8E34A462B016}" type="pres">
      <dgm:prSet presAssocID="{A6BF2FE0-6D31-4271-A811-B89012A62496}" presName="textRect" presStyleLbl="revTx" presStyleIdx="1" presStyleCnt="2">
        <dgm:presLayoutVars>
          <dgm:chMax val="1"/>
          <dgm:chPref val="1"/>
        </dgm:presLayoutVars>
      </dgm:prSet>
      <dgm:spPr/>
    </dgm:pt>
  </dgm:ptLst>
  <dgm:cxnLst>
    <dgm:cxn modelId="{E28FFB42-C725-47E2-9CBA-0EAEFACE22C1}" srcId="{39B89EA3-A10B-498C-ABE1-54238D74F015}" destId="{0344B2B8-1B56-493C-BEC8-5E7053F76D80}" srcOrd="0" destOrd="0" parTransId="{A3B3DE88-70A5-40A3-B302-AACE702D9499}" sibTransId="{E53E5A38-3422-41C9-8906-DCDC17FE6980}"/>
    <dgm:cxn modelId="{70E63644-A98F-46B2-898D-63CE8B4AB96B}" type="presOf" srcId="{A6BF2FE0-6D31-4271-A811-B89012A62496}" destId="{8BDA6E75-9C79-4A5C-9C0C-8E34A462B016}" srcOrd="0" destOrd="0" presId="urn:microsoft.com/office/officeart/2018/2/layout/IconCircleList"/>
    <dgm:cxn modelId="{D5DB205B-B2E4-4B95-B37E-D5C7B07C6308}" type="presOf" srcId="{E53E5A38-3422-41C9-8906-DCDC17FE6980}" destId="{55BF0F12-49E5-4034-AB88-08C863045A41}" srcOrd="0" destOrd="0" presId="urn:microsoft.com/office/officeart/2018/2/layout/IconCircleList"/>
    <dgm:cxn modelId="{2039E9AC-7641-414B-83CA-3F9CCB6EE7E5}" type="presOf" srcId="{0344B2B8-1B56-493C-BEC8-5E7053F76D80}" destId="{78C5E6D6-ED94-4E0E-A628-6F25026F0EE5}" srcOrd="0" destOrd="0" presId="urn:microsoft.com/office/officeart/2018/2/layout/IconCircleList"/>
    <dgm:cxn modelId="{670EA7BA-137C-4461-8C55-1BFA01EDA33F}" srcId="{39B89EA3-A10B-498C-ABE1-54238D74F015}" destId="{A6BF2FE0-6D31-4271-A811-B89012A62496}" srcOrd="1" destOrd="0" parTransId="{9077CF0A-8219-47AF-8E92-C771FDCCB8F9}" sibTransId="{425BFB46-8702-4920-89D6-FB429C5B4339}"/>
    <dgm:cxn modelId="{133264DF-2BE1-4329-94AA-BD3C8A8C219A}" type="presOf" srcId="{39B89EA3-A10B-498C-ABE1-54238D74F015}" destId="{433666D5-F3C9-471B-9181-FBF4B9561FD2}" srcOrd="0" destOrd="0" presId="urn:microsoft.com/office/officeart/2018/2/layout/IconCircleList"/>
    <dgm:cxn modelId="{D8F1BEA3-B12E-4EBC-A0A9-1425E6194961}" type="presParOf" srcId="{433666D5-F3C9-471B-9181-FBF4B9561FD2}" destId="{4F4BDD3F-EA5E-4D5E-B2A1-680EA4D27D91}" srcOrd="0" destOrd="0" presId="urn:microsoft.com/office/officeart/2018/2/layout/IconCircleList"/>
    <dgm:cxn modelId="{E703E2ED-F83A-4521-A00B-F9CBD7455EEA}" type="presParOf" srcId="{4F4BDD3F-EA5E-4D5E-B2A1-680EA4D27D91}" destId="{C5B8CBD4-11EC-4E5D-9FC4-84C16B2E6138}" srcOrd="0" destOrd="0" presId="urn:microsoft.com/office/officeart/2018/2/layout/IconCircleList"/>
    <dgm:cxn modelId="{779E5027-E9C2-43C8-8BAF-03A6308EF9C5}" type="presParOf" srcId="{C5B8CBD4-11EC-4E5D-9FC4-84C16B2E6138}" destId="{5FBA9018-6AF4-4CDE-A809-940229183EAD}" srcOrd="0" destOrd="0" presId="urn:microsoft.com/office/officeart/2018/2/layout/IconCircleList"/>
    <dgm:cxn modelId="{A51C0CCF-230F-42E4-81AA-65C1F03E5018}" type="presParOf" srcId="{C5B8CBD4-11EC-4E5D-9FC4-84C16B2E6138}" destId="{A3342A81-5A13-4F91-89C8-27805B8C4FE4}" srcOrd="1" destOrd="0" presId="urn:microsoft.com/office/officeart/2018/2/layout/IconCircleList"/>
    <dgm:cxn modelId="{74749606-2B89-4721-9AF1-0BD41859050A}" type="presParOf" srcId="{C5B8CBD4-11EC-4E5D-9FC4-84C16B2E6138}" destId="{589DD1F4-6259-4F1A-8DB9-95C17748EFFF}" srcOrd="2" destOrd="0" presId="urn:microsoft.com/office/officeart/2018/2/layout/IconCircleList"/>
    <dgm:cxn modelId="{DF8D1AA6-5FE4-494D-BC7A-05574EA07488}" type="presParOf" srcId="{C5B8CBD4-11EC-4E5D-9FC4-84C16B2E6138}" destId="{78C5E6D6-ED94-4E0E-A628-6F25026F0EE5}" srcOrd="3" destOrd="0" presId="urn:microsoft.com/office/officeart/2018/2/layout/IconCircleList"/>
    <dgm:cxn modelId="{70D50464-72F2-4247-9E05-77779A889493}" type="presParOf" srcId="{4F4BDD3F-EA5E-4D5E-B2A1-680EA4D27D91}" destId="{55BF0F12-49E5-4034-AB88-08C863045A41}" srcOrd="1" destOrd="0" presId="urn:microsoft.com/office/officeart/2018/2/layout/IconCircleList"/>
    <dgm:cxn modelId="{1B1BE138-D03F-430E-9A95-19F56264F740}" type="presParOf" srcId="{4F4BDD3F-EA5E-4D5E-B2A1-680EA4D27D91}" destId="{84353DEA-1740-4055-95AA-80BC79AC1619}" srcOrd="2" destOrd="0" presId="urn:microsoft.com/office/officeart/2018/2/layout/IconCircleList"/>
    <dgm:cxn modelId="{742BD9FC-EE9D-4904-8F42-26476A46EF31}" type="presParOf" srcId="{84353DEA-1740-4055-95AA-80BC79AC1619}" destId="{9B451D6D-500D-4E43-AB1C-465C5C556EEE}" srcOrd="0" destOrd="0" presId="urn:microsoft.com/office/officeart/2018/2/layout/IconCircleList"/>
    <dgm:cxn modelId="{EC132FEB-4F0E-4739-9DC4-626EA2731A19}" type="presParOf" srcId="{84353DEA-1740-4055-95AA-80BC79AC1619}" destId="{6814E133-0983-480B-A6EC-070EB8B34A90}" srcOrd="1" destOrd="0" presId="urn:microsoft.com/office/officeart/2018/2/layout/IconCircleList"/>
    <dgm:cxn modelId="{AE078295-98B2-4527-87D1-81CAE44E1E13}" type="presParOf" srcId="{84353DEA-1740-4055-95AA-80BC79AC1619}" destId="{B5E4ADCA-9929-4F0A-8402-948497C0F80B}" srcOrd="2" destOrd="0" presId="urn:microsoft.com/office/officeart/2018/2/layout/IconCircleList"/>
    <dgm:cxn modelId="{9ABD5695-465A-47FA-AD75-C8B0B872AC72}" type="presParOf" srcId="{84353DEA-1740-4055-95AA-80BC79AC1619}" destId="{8BDA6E75-9C79-4A5C-9C0C-8E34A462B01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344DD9-A320-4858-8135-FC6EEAAA8B8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42AB9907-175B-4F09-8470-979AD18A0FE9}">
      <dgm:prSet custT="1"/>
      <dgm:spPr/>
      <dgm:t>
        <a:bodyPr/>
        <a:lstStyle/>
        <a:p>
          <a:pPr>
            <a:lnSpc>
              <a:spcPct val="100000"/>
            </a:lnSpc>
            <a:defRPr b="1"/>
          </a:pPr>
          <a:r>
            <a:rPr lang="en-US" sz="1500"/>
            <a:t>Analytics:</a:t>
          </a:r>
        </a:p>
      </dgm:t>
    </dgm:pt>
    <dgm:pt modelId="{EE3254A9-FF06-44F8-9A23-E5231D9E2D2E}" type="parTrans" cxnId="{E34B0117-26BD-4EB1-8AC2-1BA4E3AEC05E}">
      <dgm:prSet/>
      <dgm:spPr/>
      <dgm:t>
        <a:bodyPr/>
        <a:lstStyle/>
        <a:p>
          <a:endParaRPr lang="en-US"/>
        </a:p>
      </dgm:t>
    </dgm:pt>
    <dgm:pt modelId="{74F76172-5492-4EB6-B4A1-A3DE0F429648}" type="sibTrans" cxnId="{E34B0117-26BD-4EB1-8AC2-1BA4E3AEC05E}">
      <dgm:prSet/>
      <dgm:spPr/>
      <dgm:t>
        <a:bodyPr/>
        <a:lstStyle/>
        <a:p>
          <a:endParaRPr lang="en-US"/>
        </a:p>
      </dgm:t>
    </dgm:pt>
    <dgm:pt modelId="{BC4094E2-C8D6-48C5-BD07-F5821BCDB67D}">
      <dgm:prSet custT="1"/>
      <dgm:spPr/>
      <dgm:t>
        <a:bodyPr/>
        <a:lstStyle/>
        <a:p>
          <a:pPr>
            <a:lnSpc>
              <a:spcPct val="100000"/>
            </a:lnSpc>
            <a:buFont typeface="Arial" panose="020B0604020202020204" pitchFamily="34" charset="0"/>
            <a:buNone/>
          </a:pPr>
          <a:r>
            <a:rPr lang="en-US" sz="1300"/>
            <a:t>Predictive trend graphs for turnout rates.</a:t>
          </a:r>
        </a:p>
      </dgm:t>
    </dgm:pt>
    <dgm:pt modelId="{6D95779E-9625-4462-8793-CE14057E9BEC}" type="parTrans" cxnId="{D7389D92-E11F-4E17-BCEC-2500C8FBFA81}">
      <dgm:prSet/>
      <dgm:spPr/>
      <dgm:t>
        <a:bodyPr/>
        <a:lstStyle/>
        <a:p>
          <a:endParaRPr lang="en-US"/>
        </a:p>
      </dgm:t>
    </dgm:pt>
    <dgm:pt modelId="{CBF65F5E-261E-473C-A5C2-F3AD10DBCD10}" type="sibTrans" cxnId="{D7389D92-E11F-4E17-BCEC-2500C8FBFA81}">
      <dgm:prSet/>
      <dgm:spPr/>
      <dgm:t>
        <a:bodyPr/>
        <a:lstStyle/>
        <a:p>
          <a:endParaRPr lang="en-US"/>
        </a:p>
      </dgm:t>
    </dgm:pt>
    <dgm:pt modelId="{D70D3303-E883-4919-B897-AA5A5B3EB2DB}">
      <dgm:prSet custT="1"/>
      <dgm:spPr/>
      <dgm:t>
        <a:bodyPr/>
        <a:lstStyle/>
        <a:p>
          <a:pPr>
            <a:lnSpc>
              <a:spcPct val="100000"/>
            </a:lnSpc>
            <a:buNone/>
          </a:pPr>
          <a:r>
            <a:rPr lang="en-US" sz="1300"/>
            <a:t>Revenue growth forecasts.</a:t>
          </a:r>
        </a:p>
      </dgm:t>
    </dgm:pt>
    <dgm:pt modelId="{3F7AF17A-7448-4B70-97A6-57F2BAD85D8D}" type="parTrans" cxnId="{E57AF765-CF0D-4BD3-8EC0-AC55DF084F2E}">
      <dgm:prSet/>
      <dgm:spPr/>
      <dgm:t>
        <a:bodyPr/>
        <a:lstStyle/>
        <a:p>
          <a:endParaRPr lang="en-US"/>
        </a:p>
      </dgm:t>
    </dgm:pt>
    <dgm:pt modelId="{CBA81E26-C3C8-4864-A2BA-2817C3B841EA}" type="sibTrans" cxnId="{E57AF765-CF0D-4BD3-8EC0-AC55DF084F2E}">
      <dgm:prSet/>
      <dgm:spPr/>
      <dgm:t>
        <a:bodyPr/>
        <a:lstStyle/>
        <a:p>
          <a:endParaRPr lang="en-US"/>
        </a:p>
      </dgm:t>
    </dgm:pt>
    <dgm:pt modelId="{160E1EA9-6960-4BEB-9E65-CE1660D5F9B7}">
      <dgm:prSet/>
      <dgm:spPr/>
      <dgm:t>
        <a:bodyPr/>
        <a:lstStyle/>
        <a:p>
          <a:pPr>
            <a:lnSpc>
              <a:spcPct val="100000"/>
            </a:lnSpc>
            <a:defRPr b="1"/>
          </a:pPr>
          <a:r>
            <a:rPr lang="en-US"/>
            <a:t>Savings Indicator:</a:t>
          </a:r>
        </a:p>
      </dgm:t>
    </dgm:pt>
    <dgm:pt modelId="{CB0B62A3-C8F7-4E42-8217-5B4A4902E5FA}" type="parTrans" cxnId="{D9EED835-665B-4670-8995-AAB5AEDB9640}">
      <dgm:prSet/>
      <dgm:spPr/>
      <dgm:t>
        <a:bodyPr/>
        <a:lstStyle/>
        <a:p>
          <a:endParaRPr lang="en-US"/>
        </a:p>
      </dgm:t>
    </dgm:pt>
    <dgm:pt modelId="{2CB054C2-9D2C-4BB3-AF92-F078478F29F9}" type="sibTrans" cxnId="{D9EED835-665B-4670-8995-AAB5AEDB9640}">
      <dgm:prSet/>
      <dgm:spPr/>
      <dgm:t>
        <a:bodyPr/>
        <a:lstStyle/>
        <a:p>
          <a:endParaRPr lang="en-US"/>
        </a:p>
      </dgm:t>
    </dgm:pt>
    <dgm:pt modelId="{DECC83A7-EFDD-46E3-8842-8044EB3E774D}">
      <dgm:prSet custT="1"/>
      <dgm:spPr/>
      <dgm:t>
        <a:bodyPr/>
        <a:lstStyle/>
        <a:p>
          <a:pPr>
            <a:lnSpc>
              <a:spcPct val="100000"/>
            </a:lnSpc>
          </a:pPr>
          <a:r>
            <a:rPr lang="en-US" sz="1300"/>
            <a:t>Visual savings representation based on an average £8.50 price difference per bag.</a:t>
          </a:r>
        </a:p>
      </dgm:t>
    </dgm:pt>
    <dgm:pt modelId="{D0A4CA56-68B5-4ECD-B269-DCF47E71203F}" type="parTrans" cxnId="{35BB9D34-6B39-4A17-B9BA-DBC6694BBC38}">
      <dgm:prSet/>
      <dgm:spPr/>
      <dgm:t>
        <a:bodyPr/>
        <a:lstStyle/>
        <a:p>
          <a:endParaRPr lang="en-US"/>
        </a:p>
      </dgm:t>
    </dgm:pt>
    <dgm:pt modelId="{3FA8F8ED-F292-4CFD-ACAF-2CB5BBC7ADDE}" type="sibTrans" cxnId="{35BB9D34-6B39-4A17-B9BA-DBC6694BBC38}">
      <dgm:prSet/>
      <dgm:spPr/>
      <dgm:t>
        <a:bodyPr/>
        <a:lstStyle/>
        <a:p>
          <a:endParaRPr lang="en-US"/>
        </a:p>
      </dgm:t>
    </dgm:pt>
    <dgm:pt modelId="{B91C4BBD-CCF3-45E8-AD0C-AEB55E79BC2F}" type="pres">
      <dgm:prSet presAssocID="{C5344DD9-A320-4858-8135-FC6EEAAA8B84}" presName="root" presStyleCnt="0">
        <dgm:presLayoutVars>
          <dgm:dir/>
          <dgm:resizeHandles val="exact"/>
        </dgm:presLayoutVars>
      </dgm:prSet>
      <dgm:spPr/>
    </dgm:pt>
    <dgm:pt modelId="{2859AB7C-9023-4511-9B22-C9947CA1D81D}" type="pres">
      <dgm:prSet presAssocID="{42AB9907-175B-4F09-8470-979AD18A0FE9}" presName="compNode" presStyleCnt="0"/>
      <dgm:spPr/>
    </dgm:pt>
    <dgm:pt modelId="{E748D194-7B23-4E7E-AD9F-0480AA69238E}" type="pres">
      <dgm:prSet presAssocID="{42AB9907-175B-4F09-8470-979AD18A0FE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2631E008-75AA-495C-A94E-C6DF24CE10B9}" type="pres">
      <dgm:prSet presAssocID="{42AB9907-175B-4F09-8470-979AD18A0FE9}" presName="iconSpace" presStyleCnt="0"/>
      <dgm:spPr/>
    </dgm:pt>
    <dgm:pt modelId="{8328353F-BCA9-4670-BDAF-E9814F299AE4}" type="pres">
      <dgm:prSet presAssocID="{42AB9907-175B-4F09-8470-979AD18A0FE9}" presName="parTx" presStyleLbl="revTx" presStyleIdx="0" presStyleCnt="4">
        <dgm:presLayoutVars>
          <dgm:chMax val="0"/>
          <dgm:chPref val="0"/>
        </dgm:presLayoutVars>
      </dgm:prSet>
      <dgm:spPr/>
    </dgm:pt>
    <dgm:pt modelId="{A655C505-2E63-4EA3-A2A5-D0472243129E}" type="pres">
      <dgm:prSet presAssocID="{42AB9907-175B-4F09-8470-979AD18A0FE9}" presName="txSpace" presStyleCnt="0"/>
      <dgm:spPr/>
    </dgm:pt>
    <dgm:pt modelId="{DFD7101E-A696-41B2-8ACF-FBB135C5EAEF}" type="pres">
      <dgm:prSet presAssocID="{42AB9907-175B-4F09-8470-979AD18A0FE9}" presName="desTx" presStyleLbl="revTx" presStyleIdx="1" presStyleCnt="4">
        <dgm:presLayoutVars/>
      </dgm:prSet>
      <dgm:spPr/>
    </dgm:pt>
    <dgm:pt modelId="{7694209F-1EAC-425E-A813-CB7C25790F36}" type="pres">
      <dgm:prSet presAssocID="{74F76172-5492-4EB6-B4A1-A3DE0F429648}" presName="sibTrans" presStyleCnt="0"/>
      <dgm:spPr/>
    </dgm:pt>
    <dgm:pt modelId="{E2E1A09C-ECE4-4396-9766-D5398D3A4ED4}" type="pres">
      <dgm:prSet presAssocID="{160E1EA9-6960-4BEB-9E65-CE1660D5F9B7}" presName="compNode" presStyleCnt="0"/>
      <dgm:spPr/>
    </dgm:pt>
    <dgm:pt modelId="{2DE41812-AE62-4E85-B794-FA464FA461A6}" type="pres">
      <dgm:prSet presAssocID="{160E1EA9-6960-4BEB-9E65-CE1660D5F9B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ggy Bank"/>
        </a:ext>
      </dgm:extLst>
    </dgm:pt>
    <dgm:pt modelId="{3D0CFFFA-131B-4F56-9DF1-487AFE74DE1B}" type="pres">
      <dgm:prSet presAssocID="{160E1EA9-6960-4BEB-9E65-CE1660D5F9B7}" presName="iconSpace" presStyleCnt="0"/>
      <dgm:spPr/>
    </dgm:pt>
    <dgm:pt modelId="{E2E16BF9-331E-4BF5-94A4-4CE1ADD8CB60}" type="pres">
      <dgm:prSet presAssocID="{160E1EA9-6960-4BEB-9E65-CE1660D5F9B7}" presName="parTx" presStyleLbl="revTx" presStyleIdx="2" presStyleCnt="4">
        <dgm:presLayoutVars>
          <dgm:chMax val="0"/>
          <dgm:chPref val="0"/>
        </dgm:presLayoutVars>
      </dgm:prSet>
      <dgm:spPr/>
    </dgm:pt>
    <dgm:pt modelId="{B655EAB8-467C-45FE-B9F8-30D0D824684F}" type="pres">
      <dgm:prSet presAssocID="{160E1EA9-6960-4BEB-9E65-CE1660D5F9B7}" presName="txSpace" presStyleCnt="0"/>
      <dgm:spPr/>
    </dgm:pt>
    <dgm:pt modelId="{E6A1CD92-9D9D-4DC8-A368-4F6F654107DB}" type="pres">
      <dgm:prSet presAssocID="{160E1EA9-6960-4BEB-9E65-CE1660D5F9B7}" presName="desTx" presStyleLbl="revTx" presStyleIdx="3" presStyleCnt="4">
        <dgm:presLayoutVars/>
      </dgm:prSet>
      <dgm:spPr/>
    </dgm:pt>
  </dgm:ptLst>
  <dgm:cxnLst>
    <dgm:cxn modelId="{E34B0117-26BD-4EB1-8AC2-1BA4E3AEC05E}" srcId="{C5344DD9-A320-4858-8135-FC6EEAAA8B84}" destId="{42AB9907-175B-4F09-8470-979AD18A0FE9}" srcOrd="0" destOrd="0" parTransId="{EE3254A9-FF06-44F8-9A23-E5231D9E2D2E}" sibTransId="{74F76172-5492-4EB6-B4A1-A3DE0F429648}"/>
    <dgm:cxn modelId="{512C8228-D729-4321-A8AB-746EFA724392}" type="presOf" srcId="{DECC83A7-EFDD-46E3-8842-8044EB3E774D}" destId="{E6A1CD92-9D9D-4DC8-A368-4F6F654107DB}" srcOrd="0" destOrd="0" presId="urn:microsoft.com/office/officeart/2018/2/layout/IconLabelDescriptionList"/>
    <dgm:cxn modelId="{73C27B2B-C5AC-4114-A447-53018160E9D0}" type="presOf" srcId="{C5344DD9-A320-4858-8135-FC6EEAAA8B84}" destId="{B91C4BBD-CCF3-45E8-AD0C-AEB55E79BC2F}" srcOrd="0" destOrd="0" presId="urn:microsoft.com/office/officeart/2018/2/layout/IconLabelDescriptionList"/>
    <dgm:cxn modelId="{35BB9D34-6B39-4A17-B9BA-DBC6694BBC38}" srcId="{160E1EA9-6960-4BEB-9E65-CE1660D5F9B7}" destId="{DECC83A7-EFDD-46E3-8842-8044EB3E774D}" srcOrd="0" destOrd="0" parTransId="{D0A4CA56-68B5-4ECD-B269-DCF47E71203F}" sibTransId="{3FA8F8ED-F292-4CFD-ACAF-2CB5BBC7ADDE}"/>
    <dgm:cxn modelId="{D9EED835-665B-4670-8995-AAB5AEDB9640}" srcId="{C5344DD9-A320-4858-8135-FC6EEAAA8B84}" destId="{160E1EA9-6960-4BEB-9E65-CE1660D5F9B7}" srcOrd="1" destOrd="0" parTransId="{CB0B62A3-C8F7-4E42-8217-5B4A4902E5FA}" sibTransId="{2CB054C2-9D2C-4BB3-AF92-F078478F29F9}"/>
    <dgm:cxn modelId="{F5D45843-151F-4CBE-808A-F2DA12C4D728}" type="presOf" srcId="{D70D3303-E883-4919-B897-AA5A5B3EB2DB}" destId="{DFD7101E-A696-41B2-8ACF-FBB135C5EAEF}" srcOrd="0" destOrd="1" presId="urn:microsoft.com/office/officeart/2018/2/layout/IconLabelDescriptionList"/>
    <dgm:cxn modelId="{2D4C374A-F07B-4509-BC5A-5C32A2D790E5}" type="presOf" srcId="{42AB9907-175B-4F09-8470-979AD18A0FE9}" destId="{8328353F-BCA9-4670-BDAF-E9814F299AE4}" srcOrd="0" destOrd="0" presId="urn:microsoft.com/office/officeart/2018/2/layout/IconLabelDescriptionList"/>
    <dgm:cxn modelId="{E57AF765-CF0D-4BD3-8EC0-AC55DF084F2E}" srcId="{42AB9907-175B-4F09-8470-979AD18A0FE9}" destId="{D70D3303-E883-4919-B897-AA5A5B3EB2DB}" srcOrd="1" destOrd="0" parTransId="{3F7AF17A-7448-4B70-97A6-57F2BAD85D8D}" sibTransId="{CBA81E26-C3C8-4864-A2BA-2817C3B841EA}"/>
    <dgm:cxn modelId="{D7389D92-E11F-4E17-BCEC-2500C8FBFA81}" srcId="{42AB9907-175B-4F09-8470-979AD18A0FE9}" destId="{BC4094E2-C8D6-48C5-BD07-F5821BCDB67D}" srcOrd="0" destOrd="0" parTransId="{6D95779E-9625-4462-8793-CE14057E9BEC}" sibTransId="{CBF65F5E-261E-473C-A5C2-F3AD10DBCD10}"/>
    <dgm:cxn modelId="{6B518FB3-69C7-4E27-AAB6-70FB1098A785}" type="presOf" srcId="{BC4094E2-C8D6-48C5-BD07-F5821BCDB67D}" destId="{DFD7101E-A696-41B2-8ACF-FBB135C5EAEF}" srcOrd="0" destOrd="0" presId="urn:microsoft.com/office/officeart/2018/2/layout/IconLabelDescriptionList"/>
    <dgm:cxn modelId="{E6F639FC-E88F-4F7E-B564-C116D839C3C0}" type="presOf" srcId="{160E1EA9-6960-4BEB-9E65-CE1660D5F9B7}" destId="{E2E16BF9-331E-4BF5-94A4-4CE1ADD8CB60}" srcOrd="0" destOrd="0" presId="urn:microsoft.com/office/officeart/2018/2/layout/IconLabelDescriptionList"/>
    <dgm:cxn modelId="{68CFBAAA-C7A0-47F5-89DF-471E75313385}" type="presParOf" srcId="{B91C4BBD-CCF3-45E8-AD0C-AEB55E79BC2F}" destId="{2859AB7C-9023-4511-9B22-C9947CA1D81D}" srcOrd="0" destOrd="0" presId="urn:microsoft.com/office/officeart/2018/2/layout/IconLabelDescriptionList"/>
    <dgm:cxn modelId="{386802DB-2FD4-47BE-ABDB-1BB9620D06D2}" type="presParOf" srcId="{2859AB7C-9023-4511-9B22-C9947CA1D81D}" destId="{E748D194-7B23-4E7E-AD9F-0480AA69238E}" srcOrd="0" destOrd="0" presId="urn:microsoft.com/office/officeart/2018/2/layout/IconLabelDescriptionList"/>
    <dgm:cxn modelId="{5967B23F-5CCC-468D-A05B-D3B848FBD760}" type="presParOf" srcId="{2859AB7C-9023-4511-9B22-C9947CA1D81D}" destId="{2631E008-75AA-495C-A94E-C6DF24CE10B9}" srcOrd="1" destOrd="0" presId="urn:microsoft.com/office/officeart/2018/2/layout/IconLabelDescriptionList"/>
    <dgm:cxn modelId="{B379CB0E-3733-4FE6-9C61-7D0BB1AAD472}" type="presParOf" srcId="{2859AB7C-9023-4511-9B22-C9947CA1D81D}" destId="{8328353F-BCA9-4670-BDAF-E9814F299AE4}" srcOrd="2" destOrd="0" presId="urn:microsoft.com/office/officeart/2018/2/layout/IconLabelDescriptionList"/>
    <dgm:cxn modelId="{7B434222-6371-4DC0-90DB-4100FE235F66}" type="presParOf" srcId="{2859AB7C-9023-4511-9B22-C9947CA1D81D}" destId="{A655C505-2E63-4EA3-A2A5-D0472243129E}" srcOrd="3" destOrd="0" presId="urn:microsoft.com/office/officeart/2018/2/layout/IconLabelDescriptionList"/>
    <dgm:cxn modelId="{63C73CCB-3956-490D-B5FC-4ABCAF8F9B03}" type="presParOf" srcId="{2859AB7C-9023-4511-9B22-C9947CA1D81D}" destId="{DFD7101E-A696-41B2-8ACF-FBB135C5EAEF}" srcOrd="4" destOrd="0" presId="urn:microsoft.com/office/officeart/2018/2/layout/IconLabelDescriptionList"/>
    <dgm:cxn modelId="{C1CE7AF0-7B63-4397-A04F-2B7568C91972}" type="presParOf" srcId="{B91C4BBD-CCF3-45E8-AD0C-AEB55E79BC2F}" destId="{7694209F-1EAC-425E-A813-CB7C25790F36}" srcOrd="1" destOrd="0" presId="urn:microsoft.com/office/officeart/2018/2/layout/IconLabelDescriptionList"/>
    <dgm:cxn modelId="{7CAF4C3E-CF26-4707-8DF1-B437753800C1}" type="presParOf" srcId="{B91C4BBD-CCF3-45E8-AD0C-AEB55E79BC2F}" destId="{E2E1A09C-ECE4-4396-9766-D5398D3A4ED4}" srcOrd="2" destOrd="0" presId="urn:microsoft.com/office/officeart/2018/2/layout/IconLabelDescriptionList"/>
    <dgm:cxn modelId="{4087C8EA-EBDA-46B3-8098-0F235697DE8B}" type="presParOf" srcId="{E2E1A09C-ECE4-4396-9766-D5398D3A4ED4}" destId="{2DE41812-AE62-4E85-B794-FA464FA461A6}" srcOrd="0" destOrd="0" presId="urn:microsoft.com/office/officeart/2018/2/layout/IconLabelDescriptionList"/>
    <dgm:cxn modelId="{77F5A3BD-36D3-404E-A54A-5AB33CE3E65F}" type="presParOf" srcId="{E2E1A09C-ECE4-4396-9766-D5398D3A4ED4}" destId="{3D0CFFFA-131B-4F56-9DF1-487AFE74DE1B}" srcOrd="1" destOrd="0" presId="urn:microsoft.com/office/officeart/2018/2/layout/IconLabelDescriptionList"/>
    <dgm:cxn modelId="{57A4A99C-C66B-4878-8E92-7C1151E08741}" type="presParOf" srcId="{E2E1A09C-ECE4-4396-9766-D5398D3A4ED4}" destId="{E2E16BF9-331E-4BF5-94A4-4CE1ADD8CB60}" srcOrd="2" destOrd="0" presId="urn:microsoft.com/office/officeart/2018/2/layout/IconLabelDescriptionList"/>
    <dgm:cxn modelId="{CA69FEBE-BCF6-4EDA-BDEA-669AE5ABCB59}" type="presParOf" srcId="{E2E1A09C-ECE4-4396-9766-D5398D3A4ED4}" destId="{B655EAB8-467C-45FE-B9F8-30D0D824684F}" srcOrd="3" destOrd="0" presId="urn:microsoft.com/office/officeart/2018/2/layout/IconLabelDescriptionList"/>
    <dgm:cxn modelId="{070A1B6A-51D7-45AF-A9EA-B3F10123F622}" type="presParOf" srcId="{E2E1A09C-ECE4-4396-9766-D5398D3A4ED4}" destId="{E6A1CD92-9D9D-4DC8-A368-4F6F654107D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02D0D1-D2C7-4448-BCA9-7906205524D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422B6A9-50F2-4FE0-BBEE-D18E054DEC5B}">
      <dgm:prSet/>
      <dgm:spPr/>
      <dgm:t>
        <a:bodyPr/>
        <a:lstStyle/>
        <a:p>
          <a:r>
            <a:rPr lang="en-US"/>
            <a:t>To analyze the sales data from community events to understand performance, popularity, and the economic impact on the community.</a:t>
          </a:r>
        </a:p>
      </dgm:t>
    </dgm:pt>
    <dgm:pt modelId="{76F93379-08C6-4CCA-9BE5-284CF410D8CB}" type="parTrans" cxnId="{05B32B8A-A9FD-432E-A644-E9473CC60077}">
      <dgm:prSet/>
      <dgm:spPr/>
      <dgm:t>
        <a:bodyPr/>
        <a:lstStyle/>
        <a:p>
          <a:endParaRPr lang="en-US"/>
        </a:p>
      </dgm:t>
    </dgm:pt>
    <dgm:pt modelId="{8C09ECBA-2A27-4DCB-9D72-14E8F656FBBE}" type="sibTrans" cxnId="{05B32B8A-A9FD-432E-A644-E9473CC60077}">
      <dgm:prSet/>
      <dgm:spPr/>
      <dgm:t>
        <a:bodyPr/>
        <a:lstStyle/>
        <a:p>
          <a:endParaRPr lang="en-US"/>
        </a:p>
      </dgm:t>
    </dgm:pt>
    <dgm:pt modelId="{B56ABDFD-A75C-4101-B397-116F1088F393}">
      <dgm:prSet/>
      <dgm:spPr/>
      <dgm:t>
        <a:bodyPr/>
        <a:lstStyle/>
        <a:p>
          <a:r>
            <a:rPr lang="en-US" b="1"/>
            <a:t>Total Gross Sales</a:t>
          </a:r>
          <a:r>
            <a:rPr lang="en-US"/>
            <a:t>: Highlight the total gross sales amounting to £3,273.91, indicating healthy community interest.</a:t>
          </a:r>
        </a:p>
      </dgm:t>
    </dgm:pt>
    <dgm:pt modelId="{0670BDE0-598A-45EB-BC91-6A5D5942D7DC}" type="parTrans" cxnId="{968EE77D-BAF8-4E4E-9473-3D855DC3F3AF}">
      <dgm:prSet/>
      <dgm:spPr/>
      <dgm:t>
        <a:bodyPr/>
        <a:lstStyle/>
        <a:p>
          <a:endParaRPr lang="en-US"/>
        </a:p>
      </dgm:t>
    </dgm:pt>
    <dgm:pt modelId="{7B6C8581-73D4-4E05-94DB-77E6A8966FE0}" type="sibTrans" cxnId="{968EE77D-BAF8-4E4E-9473-3D855DC3F3AF}">
      <dgm:prSet/>
      <dgm:spPr/>
      <dgm:t>
        <a:bodyPr/>
        <a:lstStyle/>
        <a:p>
          <a:endParaRPr lang="en-US"/>
        </a:p>
      </dgm:t>
    </dgm:pt>
    <dgm:pt modelId="{00204315-AA15-4F29-AE1D-F27BA8256983}">
      <dgm:prSet/>
      <dgm:spPr/>
      <dgm:t>
        <a:bodyPr/>
        <a:lstStyle/>
        <a:p>
          <a:r>
            <a:rPr lang="en-US" b="1"/>
            <a:t>Total Net Sales</a:t>
          </a:r>
          <a:r>
            <a:rPr lang="en-US"/>
            <a:t>: Present the total net sales figure of £2,612.66, showcasing successful event execution and community engagement.</a:t>
          </a:r>
        </a:p>
      </dgm:t>
    </dgm:pt>
    <dgm:pt modelId="{E6F16DBF-9513-4564-B959-5682C83B6AF0}" type="parTrans" cxnId="{A49624A3-0A83-4CCF-B957-F385CA5D5A64}">
      <dgm:prSet/>
      <dgm:spPr/>
      <dgm:t>
        <a:bodyPr/>
        <a:lstStyle/>
        <a:p>
          <a:endParaRPr lang="en-US"/>
        </a:p>
      </dgm:t>
    </dgm:pt>
    <dgm:pt modelId="{95F6253A-8EC0-4F70-8F12-8B79A69A4016}" type="sibTrans" cxnId="{A49624A3-0A83-4CCF-B957-F385CA5D5A64}">
      <dgm:prSet/>
      <dgm:spPr/>
      <dgm:t>
        <a:bodyPr/>
        <a:lstStyle/>
        <a:p>
          <a:endParaRPr lang="en-US"/>
        </a:p>
      </dgm:t>
    </dgm:pt>
    <dgm:pt modelId="{00EFCAA5-9E8B-4163-AAE4-CF24D74801DF}" type="pres">
      <dgm:prSet presAssocID="{ED02D0D1-D2C7-4448-BCA9-7906205524DA}" presName="linear" presStyleCnt="0">
        <dgm:presLayoutVars>
          <dgm:animLvl val="lvl"/>
          <dgm:resizeHandles val="exact"/>
        </dgm:presLayoutVars>
      </dgm:prSet>
      <dgm:spPr/>
    </dgm:pt>
    <dgm:pt modelId="{5B3F6CF7-EB43-4569-9857-833B101848B9}" type="pres">
      <dgm:prSet presAssocID="{7422B6A9-50F2-4FE0-BBEE-D18E054DEC5B}" presName="parentText" presStyleLbl="node1" presStyleIdx="0" presStyleCnt="3">
        <dgm:presLayoutVars>
          <dgm:chMax val="0"/>
          <dgm:bulletEnabled val="1"/>
        </dgm:presLayoutVars>
      </dgm:prSet>
      <dgm:spPr/>
    </dgm:pt>
    <dgm:pt modelId="{FDCE7297-ABAB-45B8-8556-9E6280303E89}" type="pres">
      <dgm:prSet presAssocID="{8C09ECBA-2A27-4DCB-9D72-14E8F656FBBE}" presName="spacer" presStyleCnt="0"/>
      <dgm:spPr/>
    </dgm:pt>
    <dgm:pt modelId="{6D9D1CAB-93FA-489A-8862-41A477110A09}" type="pres">
      <dgm:prSet presAssocID="{B56ABDFD-A75C-4101-B397-116F1088F393}" presName="parentText" presStyleLbl="node1" presStyleIdx="1" presStyleCnt="3">
        <dgm:presLayoutVars>
          <dgm:chMax val="0"/>
          <dgm:bulletEnabled val="1"/>
        </dgm:presLayoutVars>
      </dgm:prSet>
      <dgm:spPr/>
    </dgm:pt>
    <dgm:pt modelId="{E90225A8-273A-4FEA-80BD-AB455D0EC21F}" type="pres">
      <dgm:prSet presAssocID="{7B6C8581-73D4-4E05-94DB-77E6A8966FE0}" presName="spacer" presStyleCnt="0"/>
      <dgm:spPr/>
    </dgm:pt>
    <dgm:pt modelId="{91CDC4FE-9C02-4C99-9E11-9119DC5847A4}" type="pres">
      <dgm:prSet presAssocID="{00204315-AA15-4F29-AE1D-F27BA8256983}" presName="parentText" presStyleLbl="node1" presStyleIdx="2" presStyleCnt="3">
        <dgm:presLayoutVars>
          <dgm:chMax val="0"/>
          <dgm:bulletEnabled val="1"/>
        </dgm:presLayoutVars>
      </dgm:prSet>
      <dgm:spPr/>
    </dgm:pt>
  </dgm:ptLst>
  <dgm:cxnLst>
    <dgm:cxn modelId="{C25EDD36-C224-41BC-A4C5-34675CD44632}" type="presOf" srcId="{7422B6A9-50F2-4FE0-BBEE-D18E054DEC5B}" destId="{5B3F6CF7-EB43-4569-9857-833B101848B9}" srcOrd="0" destOrd="0" presId="urn:microsoft.com/office/officeart/2005/8/layout/vList2"/>
    <dgm:cxn modelId="{A3852863-5652-4DB6-8813-576DDEA5ACC1}" type="presOf" srcId="{ED02D0D1-D2C7-4448-BCA9-7906205524DA}" destId="{00EFCAA5-9E8B-4163-AAE4-CF24D74801DF}" srcOrd="0" destOrd="0" presId="urn:microsoft.com/office/officeart/2005/8/layout/vList2"/>
    <dgm:cxn modelId="{968EE77D-BAF8-4E4E-9473-3D855DC3F3AF}" srcId="{ED02D0D1-D2C7-4448-BCA9-7906205524DA}" destId="{B56ABDFD-A75C-4101-B397-116F1088F393}" srcOrd="1" destOrd="0" parTransId="{0670BDE0-598A-45EB-BC91-6A5D5942D7DC}" sibTransId="{7B6C8581-73D4-4E05-94DB-77E6A8966FE0}"/>
    <dgm:cxn modelId="{05B32B8A-A9FD-432E-A644-E9473CC60077}" srcId="{ED02D0D1-D2C7-4448-BCA9-7906205524DA}" destId="{7422B6A9-50F2-4FE0-BBEE-D18E054DEC5B}" srcOrd="0" destOrd="0" parTransId="{76F93379-08C6-4CCA-9BE5-284CF410D8CB}" sibTransId="{8C09ECBA-2A27-4DCB-9D72-14E8F656FBBE}"/>
    <dgm:cxn modelId="{A49624A3-0A83-4CCF-B957-F385CA5D5A64}" srcId="{ED02D0D1-D2C7-4448-BCA9-7906205524DA}" destId="{00204315-AA15-4F29-AE1D-F27BA8256983}" srcOrd="2" destOrd="0" parTransId="{E6F16DBF-9513-4564-B959-5682C83B6AF0}" sibTransId="{95F6253A-8EC0-4F70-8F12-8B79A69A4016}"/>
    <dgm:cxn modelId="{EC766EB0-3AF7-4061-9454-F248D520ECC3}" type="presOf" srcId="{B56ABDFD-A75C-4101-B397-116F1088F393}" destId="{6D9D1CAB-93FA-489A-8862-41A477110A09}" srcOrd="0" destOrd="0" presId="urn:microsoft.com/office/officeart/2005/8/layout/vList2"/>
    <dgm:cxn modelId="{F28325FC-D80C-4D16-8CE9-AACEC711EFE7}" type="presOf" srcId="{00204315-AA15-4F29-AE1D-F27BA8256983}" destId="{91CDC4FE-9C02-4C99-9E11-9119DC5847A4}" srcOrd="0" destOrd="0" presId="urn:microsoft.com/office/officeart/2005/8/layout/vList2"/>
    <dgm:cxn modelId="{CE273943-2270-4A43-B9B2-90C9122D8EB2}" type="presParOf" srcId="{00EFCAA5-9E8B-4163-AAE4-CF24D74801DF}" destId="{5B3F6CF7-EB43-4569-9857-833B101848B9}" srcOrd="0" destOrd="0" presId="urn:microsoft.com/office/officeart/2005/8/layout/vList2"/>
    <dgm:cxn modelId="{5A6BEB25-B142-4207-A975-8DBA5BE05795}" type="presParOf" srcId="{00EFCAA5-9E8B-4163-AAE4-CF24D74801DF}" destId="{FDCE7297-ABAB-45B8-8556-9E6280303E89}" srcOrd="1" destOrd="0" presId="urn:microsoft.com/office/officeart/2005/8/layout/vList2"/>
    <dgm:cxn modelId="{74384DB7-2510-4C93-B12C-A5E63E86C227}" type="presParOf" srcId="{00EFCAA5-9E8B-4163-AAE4-CF24D74801DF}" destId="{6D9D1CAB-93FA-489A-8862-41A477110A09}" srcOrd="2" destOrd="0" presId="urn:microsoft.com/office/officeart/2005/8/layout/vList2"/>
    <dgm:cxn modelId="{67661473-F58F-4030-8E84-A05FFD8484D2}" type="presParOf" srcId="{00EFCAA5-9E8B-4163-AAE4-CF24D74801DF}" destId="{E90225A8-273A-4FEA-80BD-AB455D0EC21F}" srcOrd="3" destOrd="0" presId="urn:microsoft.com/office/officeart/2005/8/layout/vList2"/>
    <dgm:cxn modelId="{672B3F08-AA1C-4A5A-8E6B-EECC548F1628}" type="presParOf" srcId="{00EFCAA5-9E8B-4163-AAE4-CF24D74801DF}" destId="{91CDC4FE-9C02-4C99-9E11-9119DC5847A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338470-42B4-4229-A97D-A0BF56B2CA6C}"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D5FDBA7-B8BA-481F-B024-AD7A986AAC5D}">
      <dgm:prSet custT="1"/>
      <dgm:spPr/>
      <dgm:t>
        <a:bodyPr/>
        <a:lstStyle/>
        <a:p>
          <a:pPr>
            <a:defRPr cap="all"/>
          </a:pPr>
          <a:r>
            <a:rPr lang="en-US" sz="2000"/>
            <a:t>Mission and Charter Commitment</a:t>
          </a:r>
        </a:p>
      </dgm:t>
    </dgm:pt>
    <dgm:pt modelId="{0F9A2F17-4663-443A-9DB9-5D766AE0C9BF}" type="parTrans" cxnId="{6A2AC8B1-E884-40A2-A7E8-86A0CF7792CD}">
      <dgm:prSet/>
      <dgm:spPr/>
      <dgm:t>
        <a:bodyPr/>
        <a:lstStyle/>
        <a:p>
          <a:endParaRPr lang="en-US"/>
        </a:p>
      </dgm:t>
    </dgm:pt>
    <dgm:pt modelId="{C40786DE-9FA0-4FE0-987F-5D2D3EF94DE2}" type="sibTrans" cxnId="{6A2AC8B1-E884-40A2-A7E8-86A0CF7792CD}">
      <dgm:prSet/>
      <dgm:spPr/>
      <dgm:t>
        <a:bodyPr/>
        <a:lstStyle/>
        <a:p>
          <a:endParaRPr lang="en-US"/>
        </a:p>
      </dgm:t>
    </dgm:pt>
    <dgm:pt modelId="{EA0A0137-6197-41D1-A2E5-0F96CA3A48FD}">
      <dgm:prSet custT="1"/>
      <dgm:spPr/>
      <dgm:t>
        <a:bodyPr/>
        <a:lstStyle/>
        <a:p>
          <a:pPr>
            <a:defRPr cap="all"/>
          </a:pPr>
          <a:r>
            <a:rPr lang="en-US" sz="2000"/>
            <a:t>Wellbeing Spectrum Cover</a:t>
          </a:r>
        </a:p>
      </dgm:t>
    </dgm:pt>
    <dgm:pt modelId="{76417D5E-7108-4840-BF78-922FB29CADC2}" type="parTrans" cxnId="{C5749104-F231-485E-9911-7357F2AEE5AA}">
      <dgm:prSet/>
      <dgm:spPr/>
      <dgm:t>
        <a:bodyPr/>
        <a:lstStyle/>
        <a:p>
          <a:endParaRPr lang="en-US"/>
        </a:p>
      </dgm:t>
    </dgm:pt>
    <dgm:pt modelId="{CB702286-D57E-4077-BFF7-B8562D97E660}" type="sibTrans" cxnId="{C5749104-F231-485E-9911-7357F2AEE5AA}">
      <dgm:prSet/>
      <dgm:spPr/>
      <dgm:t>
        <a:bodyPr/>
        <a:lstStyle/>
        <a:p>
          <a:endParaRPr lang="en-US"/>
        </a:p>
      </dgm:t>
    </dgm:pt>
    <dgm:pt modelId="{A7FE3494-564E-49FB-BEF9-C7430C9DFBEB}">
      <dgm:prSet custT="1"/>
      <dgm:spPr/>
      <dgm:t>
        <a:bodyPr/>
        <a:lstStyle/>
        <a:p>
          <a:pPr>
            <a:defRPr cap="all"/>
          </a:pPr>
          <a:r>
            <a:rPr lang="en-US" sz="2000"/>
            <a:t>Integrate All Aspects</a:t>
          </a:r>
        </a:p>
      </dgm:t>
    </dgm:pt>
    <dgm:pt modelId="{3BE406B9-41DA-4457-B8BD-27723AAB5499}" type="parTrans" cxnId="{F9DB9462-8941-402D-BFDD-B5D9BBB5D1C9}">
      <dgm:prSet/>
      <dgm:spPr/>
      <dgm:t>
        <a:bodyPr/>
        <a:lstStyle/>
        <a:p>
          <a:endParaRPr lang="en-US"/>
        </a:p>
      </dgm:t>
    </dgm:pt>
    <dgm:pt modelId="{DE380945-690F-4166-9286-9DE77D3A095B}" type="sibTrans" cxnId="{F9DB9462-8941-402D-BFDD-B5D9BBB5D1C9}">
      <dgm:prSet/>
      <dgm:spPr/>
      <dgm:t>
        <a:bodyPr/>
        <a:lstStyle/>
        <a:p>
          <a:endParaRPr lang="en-US"/>
        </a:p>
      </dgm:t>
    </dgm:pt>
    <dgm:pt modelId="{69328EA4-FF7E-4650-8161-4059402E86CA}" type="pres">
      <dgm:prSet presAssocID="{6B338470-42B4-4229-A97D-A0BF56B2CA6C}" presName="root" presStyleCnt="0">
        <dgm:presLayoutVars>
          <dgm:dir/>
          <dgm:resizeHandles val="exact"/>
        </dgm:presLayoutVars>
      </dgm:prSet>
      <dgm:spPr/>
    </dgm:pt>
    <dgm:pt modelId="{A5969F40-DCDA-42D3-94C2-C51B9EB18A30}" type="pres">
      <dgm:prSet presAssocID="{1D5FDBA7-B8BA-481F-B024-AD7A986AAC5D}" presName="compNode" presStyleCnt="0"/>
      <dgm:spPr/>
    </dgm:pt>
    <dgm:pt modelId="{25531F80-67DD-4BA7-AA75-A14F59782A72}" type="pres">
      <dgm:prSet presAssocID="{1D5FDBA7-B8BA-481F-B024-AD7A986AAC5D}" presName="iconBgRect" presStyleLbl="bgShp" presStyleIdx="0" presStyleCnt="3"/>
      <dgm:spPr/>
    </dgm:pt>
    <dgm:pt modelId="{B5F5AE13-2FDB-4F91-87D5-591F920DA6EA}" type="pres">
      <dgm:prSet presAssocID="{1D5FDBA7-B8BA-481F-B024-AD7A986AAC5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D933F563-BF0E-4D7F-BFB4-B5A661968759}" type="pres">
      <dgm:prSet presAssocID="{1D5FDBA7-B8BA-481F-B024-AD7A986AAC5D}" presName="spaceRect" presStyleCnt="0"/>
      <dgm:spPr/>
    </dgm:pt>
    <dgm:pt modelId="{CC993343-20B0-4779-BEDC-66631117097F}" type="pres">
      <dgm:prSet presAssocID="{1D5FDBA7-B8BA-481F-B024-AD7A986AAC5D}" presName="textRect" presStyleLbl="revTx" presStyleIdx="0" presStyleCnt="3">
        <dgm:presLayoutVars>
          <dgm:chMax val="1"/>
          <dgm:chPref val="1"/>
        </dgm:presLayoutVars>
      </dgm:prSet>
      <dgm:spPr/>
    </dgm:pt>
    <dgm:pt modelId="{CBE35DFE-80EC-4992-A33A-6252B1797128}" type="pres">
      <dgm:prSet presAssocID="{C40786DE-9FA0-4FE0-987F-5D2D3EF94DE2}" presName="sibTrans" presStyleCnt="0"/>
      <dgm:spPr/>
    </dgm:pt>
    <dgm:pt modelId="{62A4465E-0F54-4A00-A2F5-0E27E157737E}" type="pres">
      <dgm:prSet presAssocID="{EA0A0137-6197-41D1-A2E5-0F96CA3A48FD}" presName="compNode" presStyleCnt="0"/>
      <dgm:spPr/>
    </dgm:pt>
    <dgm:pt modelId="{6FF72117-4234-4531-AA85-C706D5596C6C}" type="pres">
      <dgm:prSet presAssocID="{EA0A0137-6197-41D1-A2E5-0F96CA3A48FD}" presName="iconBgRect" presStyleLbl="bgShp" presStyleIdx="1" presStyleCnt="3"/>
      <dgm:spPr/>
    </dgm:pt>
    <dgm:pt modelId="{6C096EAE-FEE1-42F9-9B75-3C1BA1632C97}" type="pres">
      <dgm:prSet presAssocID="{EA0A0137-6197-41D1-A2E5-0F96CA3A48F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ipboard Ticked with solid fill"/>
        </a:ext>
      </dgm:extLst>
    </dgm:pt>
    <dgm:pt modelId="{442BED7F-EF65-4476-8EDD-00E255542BA2}" type="pres">
      <dgm:prSet presAssocID="{EA0A0137-6197-41D1-A2E5-0F96CA3A48FD}" presName="spaceRect" presStyleCnt="0"/>
      <dgm:spPr/>
    </dgm:pt>
    <dgm:pt modelId="{15943C3B-ECDA-421B-B673-E704C35C6D24}" type="pres">
      <dgm:prSet presAssocID="{EA0A0137-6197-41D1-A2E5-0F96CA3A48FD}" presName="textRect" presStyleLbl="revTx" presStyleIdx="1" presStyleCnt="3">
        <dgm:presLayoutVars>
          <dgm:chMax val="1"/>
          <dgm:chPref val="1"/>
        </dgm:presLayoutVars>
      </dgm:prSet>
      <dgm:spPr/>
    </dgm:pt>
    <dgm:pt modelId="{DCFD5D57-EA17-4851-AC9A-974DCA4BDED6}" type="pres">
      <dgm:prSet presAssocID="{CB702286-D57E-4077-BFF7-B8562D97E660}" presName="sibTrans" presStyleCnt="0"/>
      <dgm:spPr/>
    </dgm:pt>
    <dgm:pt modelId="{B3CDF91C-4F01-4F6D-9F2A-68272DEF7765}" type="pres">
      <dgm:prSet presAssocID="{A7FE3494-564E-49FB-BEF9-C7430C9DFBEB}" presName="compNode" presStyleCnt="0"/>
      <dgm:spPr/>
    </dgm:pt>
    <dgm:pt modelId="{54E5540B-B0C7-4A6A-92C1-EEF0DB0B8CCE}" type="pres">
      <dgm:prSet presAssocID="{A7FE3494-564E-49FB-BEF9-C7430C9DFBEB}" presName="iconBgRect" presStyleLbl="bgShp" presStyleIdx="2" presStyleCnt="3"/>
      <dgm:spPr/>
    </dgm:pt>
    <dgm:pt modelId="{026029FC-40A5-4075-A5DF-9438662EB964}" type="pres">
      <dgm:prSet presAssocID="{A7FE3494-564E-49FB-BEF9-C7430C9DFBE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ternet Of Things with solid fill"/>
        </a:ext>
      </dgm:extLst>
    </dgm:pt>
    <dgm:pt modelId="{47650C03-C0BA-494C-92FD-8AB794FBE5F4}" type="pres">
      <dgm:prSet presAssocID="{A7FE3494-564E-49FB-BEF9-C7430C9DFBEB}" presName="spaceRect" presStyleCnt="0"/>
      <dgm:spPr/>
    </dgm:pt>
    <dgm:pt modelId="{711781A5-4194-455D-8D0A-0BA9AEA59B4E}" type="pres">
      <dgm:prSet presAssocID="{A7FE3494-564E-49FB-BEF9-C7430C9DFBEB}" presName="textRect" presStyleLbl="revTx" presStyleIdx="2" presStyleCnt="3">
        <dgm:presLayoutVars>
          <dgm:chMax val="1"/>
          <dgm:chPref val="1"/>
        </dgm:presLayoutVars>
      </dgm:prSet>
      <dgm:spPr/>
    </dgm:pt>
  </dgm:ptLst>
  <dgm:cxnLst>
    <dgm:cxn modelId="{C5749104-F231-485E-9911-7357F2AEE5AA}" srcId="{6B338470-42B4-4229-A97D-A0BF56B2CA6C}" destId="{EA0A0137-6197-41D1-A2E5-0F96CA3A48FD}" srcOrd="1" destOrd="0" parTransId="{76417D5E-7108-4840-BF78-922FB29CADC2}" sibTransId="{CB702286-D57E-4077-BFF7-B8562D97E660}"/>
    <dgm:cxn modelId="{45445A42-F126-420D-BA9E-5A654EF90658}" type="presOf" srcId="{EA0A0137-6197-41D1-A2E5-0F96CA3A48FD}" destId="{15943C3B-ECDA-421B-B673-E704C35C6D24}" srcOrd="0" destOrd="0" presId="urn:microsoft.com/office/officeart/2018/5/layout/IconCircleLabelList"/>
    <dgm:cxn modelId="{B8357E4D-2D55-4BD7-9C32-EA4C1DB03E98}" type="presOf" srcId="{A7FE3494-564E-49FB-BEF9-C7430C9DFBEB}" destId="{711781A5-4194-455D-8D0A-0BA9AEA59B4E}" srcOrd="0" destOrd="0" presId="urn:microsoft.com/office/officeart/2018/5/layout/IconCircleLabelList"/>
    <dgm:cxn modelId="{F9DB9462-8941-402D-BFDD-B5D9BBB5D1C9}" srcId="{6B338470-42B4-4229-A97D-A0BF56B2CA6C}" destId="{A7FE3494-564E-49FB-BEF9-C7430C9DFBEB}" srcOrd="2" destOrd="0" parTransId="{3BE406B9-41DA-4457-B8BD-27723AAB5499}" sibTransId="{DE380945-690F-4166-9286-9DE77D3A095B}"/>
    <dgm:cxn modelId="{6A2AC8B1-E884-40A2-A7E8-86A0CF7792CD}" srcId="{6B338470-42B4-4229-A97D-A0BF56B2CA6C}" destId="{1D5FDBA7-B8BA-481F-B024-AD7A986AAC5D}" srcOrd="0" destOrd="0" parTransId="{0F9A2F17-4663-443A-9DB9-5D766AE0C9BF}" sibTransId="{C40786DE-9FA0-4FE0-987F-5D2D3EF94DE2}"/>
    <dgm:cxn modelId="{2DCE77D0-AF33-4790-8D4E-6FF1947B59E8}" type="presOf" srcId="{6B338470-42B4-4229-A97D-A0BF56B2CA6C}" destId="{69328EA4-FF7E-4650-8161-4059402E86CA}" srcOrd="0" destOrd="0" presId="urn:microsoft.com/office/officeart/2018/5/layout/IconCircleLabelList"/>
    <dgm:cxn modelId="{8C535CE9-1A5A-49D4-8A81-BBB2C8542EBA}" type="presOf" srcId="{1D5FDBA7-B8BA-481F-B024-AD7A986AAC5D}" destId="{CC993343-20B0-4779-BEDC-66631117097F}" srcOrd="0" destOrd="0" presId="urn:microsoft.com/office/officeart/2018/5/layout/IconCircleLabelList"/>
    <dgm:cxn modelId="{B2D0ADD5-CFAC-471B-AB8B-4158BA53BB20}" type="presParOf" srcId="{69328EA4-FF7E-4650-8161-4059402E86CA}" destId="{A5969F40-DCDA-42D3-94C2-C51B9EB18A30}" srcOrd="0" destOrd="0" presId="urn:microsoft.com/office/officeart/2018/5/layout/IconCircleLabelList"/>
    <dgm:cxn modelId="{CBF1D451-EADE-4BED-9A4B-66C267A698FA}" type="presParOf" srcId="{A5969F40-DCDA-42D3-94C2-C51B9EB18A30}" destId="{25531F80-67DD-4BA7-AA75-A14F59782A72}" srcOrd="0" destOrd="0" presId="urn:microsoft.com/office/officeart/2018/5/layout/IconCircleLabelList"/>
    <dgm:cxn modelId="{BAB649AB-7706-4EBB-9950-E6E0704DC876}" type="presParOf" srcId="{A5969F40-DCDA-42D3-94C2-C51B9EB18A30}" destId="{B5F5AE13-2FDB-4F91-87D5-591F920DA6EA}" srcOrd="1" destOrd="0" presId="urn:microsoft.com/office/officeart/2018/5/layout/IconCircleLabelList"/>
    <dgm:cxn modelId="{45CF293F-C34A-41CF-82B2-C72DEE32C461}" type="presParOf" srcId="{A5969F40-DCDA-42D3-94C2-C51B9EB18A30}" destId="{D933F563-BF0E-4D7F-BFB4-B5A661968759}" srcOrd="2" destOrd="0" presId="urn:microsoft.com/office/officeart/2018/5/layout/IconCircleLabelList"/>
    <dgm:cxn modelId="{C569A9BF-A74F-4B40-8F69-B765D228A967}" type="presParOf" srcId="{A5969F40-DCDA-42D3-94C2-C51B9EB18A30}" destId="{CC993343-20B0-4779-BEDC-66631117097F}" srcOrd="3" destOrd="0" presId="urn:microsoft.com/office/officeart/2018/5/layout/IconCircleLabelList"/>
    <dgm:cxn modelId="{508C3D7A-9367-40E9-B04B-7F0C8D7B3E04}" type="presParOf" srcId="{69328EA4-FF7E-4650-8161-4059402E86CA}" destId="{CBE35DFE-80EC-4992-A33A-6252B1797128}" srcOrd="1" destOrd="0" presId="urn:microsoft.com/office/officeart/2018/5/layout/IconCircleLabelList"/>
    <dgm:cxn modelId="{FF21A2EE-045A-42E5-A455-EA85D6353098}" type="presParOf" srcId="{69328EA4-FF7E-4650-8161-4059402E86CA}" destId="{62A4465E-0F54-4A00-A2F5-0E27E157737E}" srcOrd="2" destOrd="0" presId="urn:microsoft.com/office/officeart/2018/5/layout/IconCircleLabelList"/>
    <dgm:cxn modelId="{0BC2CC14-735A-4899-8CCC-7917FA74DFD3}" type="presParOf" srcId="{62A4465E-0F54-4A00-A2F5-0E27E157737E}" destId="{6FF72117-4234-4531-AA85-C706D5596C6C}" srcOrd="0" destOrd="0" presId="urn:microsoft.com/office/officeart/2018/5/layout/IconCircleLabelList"/>
    <dgm:cxn modelId="{687DC175-D0EA-4006-BDCB-238294F8E3B2}" type="presParOf" srcId="{62A4465E-0F54-4A00-A2F5-0E27E157737E}" destId="{6C096EAE-FEE1-42F9-9B75-3C1BA1632C97}" srcOrd="1" destOrd="0" presId="urn:microsoft.com/office/officeart/2018/5/layout/IconCircleLabelList"/>
    <dgm:cxn modelId="{E8C206CA-2697-42DD-AE78-CFB5DF058BA5}" type="presParOf" srcId="{62A4465E-0F54-4A00-A2F5-0E27E157737E}" destId="{442BED7F-EF65-4476-8EDD-00E255542BA2}" srcOrd="2" destOrd="0" presId="urn:microsoft.com/office/officeart/2018/5/layout/IconCircleLabelList"/>
    <dgm:cxn modelId="{11BFF387-C0AC-424A-B032-C212C8F92A10}" type="presParOf" srcId="{62A4465E-0F54-4A00-A2F5-0E27E157737E}" destId="{15943C3B-ECDA-421B-B673-E704C35C6D24}" srcOrd="3" destOrd="0" presId="urn:microsoft.com/office/officeart/2018/5/layout/IconCircleLabelList"/>
    <dgm:cxn modelId="{7D0DF65D-B730-40FB-B4A0-9B25755F91E5}" type="presParOf" srcId="{69328EA4-FF7E-4650-8161-4059402E86CA}" destId="{DCFD5D57-EA17-4851-AC9A-974DCA4BDED6}" srcOrd="3" destOrd="0" presId="urn:microsoft.com/office/officeart/2018/5/layout/IconCircleLabelList"/>
    <dgm:cxn modelId="{C7914BFF-EB41-4612-B459-C89AD9C1DBA8}" type="presParOf" srcId="{69328EA4-FF7E-4650-8161-4059402E86CA}" destId="{B3CDF91C-4F01-4F6D-9F2A-68272DEF7765}" srcOrd="4" destOrd="0" presId="urn:microsoft.com/office/officeart/2018/5/layout/IconCircleLabelList"/>
    <dgm:cxn modelId="{8A8E35D0-CC70-4F61-A4B3-95FB932AD8BF}" type="presParOf" srcId="{B3CDF91C-4F01-4F6D-9F2A-68272DEF7765}" destId="{54E5540B-B0C7-4A6A-92C1-EEF0DB0B8CCE}" srcOrd="0" destOrd="0" presId="urn:microsoft.com/office/officeart/2018/5/layout/IconCircleLabelList"/>
    <dgm:cxn modelId="{90401DE2-B984-4A77-B62E-E5644F8FEF07}" type="presParOf" srcId="{B3CDF91C-4F01-4F6D-9F2A-68272DEF7765}" destId="{026029FC-40A5-4075-A5DF-9438662EB964}" srcOrd="1" destOrd="0" presId="urn:microsoft.com/office/officeart/2018/5/layout/IconCircleLabelList"/>
    <dgm:cxn modelId="{6F896427-28DF-4405-A1D4-B9FD815FA998}" type="presParOf" srcId="{B3CDF91C-4F01-4F6D-9F2A-68272DEF7765}" destId="{47650C03-C0BA-494C-92FD-8AB794FBE5F4}" srcOrd="2" destOrd="0" presId="urn:microsoft.com/office/officeart/2018/5/layout/IconCircleLabelList"/>
    <dgm:cxn modelId="{A1BED928-94CD-4E3A-8C6A-05909EC4594C}" type="presParOf" srcId="{B3CDF91C-4F01-4F6D-9F2A-68272DEF7765}" destId="{711781A5-4194-455D-8D0A-0BA9AEA59B4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10EF9-AB8E-43E4-8221-B9168A60CC40}">
      <dsp:nvSpPr>
        <dsp:cNvPr id="0" name=""/>
        <dsp:cNvSpPr/>
      </dsp:nvSpPr>
      <dsp:spPr>
        <a:xfrm>
          <a:off x="382927" y="322819"/>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41D6A-07C5-4DC5-B19A-86669E2AC4F4}">
      <dsp:nvSpPr>
        <dsp:cNvPr id="0" name=""/>
        <dsp:cNvSpPr/>
      </dsp:nvSpPr>
      <dsp:spPr>
        <a:xfrm>
          <a:off x="559" y="116837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Emotional</a:t>
          </a:r>
        </a:p>
      </dsp:txBody>
      <dsp:txXfrm>
        <a:off x="559" y="1168378"/>
        <a:ext cx="1390429" cy="556171"/>
      </dsp:txXfrm>
    </dsp:sp>
    <dsp:sp modelId="{7F7352A4-D196-4D0C-982C-0619DFAE2BF7}">
      <dsp:nvSpPr>
        <dsp:cNvPr id="0" name=""/>
        <dsp:cNvSpPr/>
      </dsp:nvSpPr>
      <dsp:spPr>
        <a:xfrm>
          <a:off x="2016682" y="322819"/>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D8A9D-2EDF-463C-A79F-E94914117957}">
      <dsp:nvSpPr>
        <dsp:cNvPr id="0" name=""/>
        <dsp:cNvSpPr/>
      </dsp:nvSpPr>
      <dsp:spPr>
        <a:xfrm>
          <a:off x="1634314" y="116837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Social</a:t>
          </a:r>
        </a:p>
      </dsp:txBody>
      <dsp:txXfrm>
        <a:off x="1634314" y="1168378"/>
        <a:ext cx="1390429" cy="556171"/>
      </dsp:txXfrm>
    </dsp:sp>
    <dsp:sp modelId="{EBB8C49A-CC95-4DAB-9493-D14B46CE124E}">
      <dsp:nvSpPr>
        <dsp:cNvPr id="0" name=""/>
        <dsp:cNvSpPr/>
      </dsp:nvSpPr>
      <dsp:spPr>
        <a:xfrm>
          <a:off x="382927" y="207215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8A38AC-DECA-4D8F-9951-EB4B69CC69D7}">
      <dsp:nvSpPr>
        <dsp:cNvPr id="0" name=""/>
        <dsp:cNvSpPr/>
      </dsp:nvSpPr>
      <dsp:spPr>
        <a:xfrm>
          <a:off x="559" y="2917717"/>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Community</a:t>
          </a:r>
        </a:p>
      </dsp:txBody>
      <dsp:txXfrm>
        <a:off x="559" y="2917717"/>
        <a:ext cx="1390429" cy="556171"/>
      </dsp:txXfrm>
    </dsp:sp>
    <dsp:sp modelId="{7ABEB922-5FBB-4124-976E-B1A88EA1FE7C}">
      <dsp:nvSpPr>
        <dsp:cNvPr id="0" name=""/>
        <dsp:cNvSpPr/>
      </dsp:nvSpPr>
      <dsp:spPr>
        <a:xfrm>
          <a:off x="2016682" y="2072158"/>
          <a:ext cx="625693" cy="6256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0BD64-D26F-4CB3-925F-78EAC8544FF0}">
      <dsp:nvSpPr>
        <dsp:cNvPr id="0" name=""/>
        <dsp:cNvSpPr/>
      </dsp:nvSpPr>
      <dsp:spPr>
        <a:xfrm>
          <a:off x="1634314" y="2917717"/>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Intellectual</a:t>
          </a:r>
        </a:p>
      </dsp:txBody>
      <dsp:txXfrm>
        <a:off x="1634314" y="2917717"/>
        <a:ext cx="1390429" cy="556171"/>
      </dsp:txXfrm>
    </dsp:sp>
    <dsp:sp modelId="{3B49253F-4D8C-4906-9EFB-BD87CF7C7487}">
      <dsp:nvSpPr>
        <dsp:cNvPr id="0" name=""/>
        <dsp:cNvSpPr/>
      </dsp:nvSpPr>
      <dsp:spPr>
        <a:xfrm>
          <a:off x="382927" y="3821496"/>
          <a:ext cx="625693" cy="6256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84D43B-0A8B-4424-82C7-B7B37302C123}">
      <dsp:nvSpPr>
        <dsp:cNvPr id="0" name=""/>
        <dsp:cNvSpPr/>
      </dsp:nvSpPr>
      <dsp:spPr>
        <a:xfrm>
          <a:off x="559" y="4667055"/>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Physical</a:t>
          </a:r>
        </a:p>
      </dsp:txBody>
      <dsp:txXfrm>
        <a:off x="559" y="4667055"/>
        <a:ext cx="1390429" cy="556171"/>
      </dsp:txXfrm>
    </dsp:sp>
    <dsp:sp modelId="{A2066878-BC07-4828-9476-847DB5A89769}">
      <dsp:nvSpPr>
        <dsp:cNvPr id="0" name=""/>
        <dsp:cNvSpPr/>
      </dsp:nvSpPr>
      <dsp:spPr>
        <a:xfrm>
          <a:off x="2016682" y="3821496"/>
          <a:ext cx="625693" cy="62569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D42630-05CC-4AAA-9932-61D429A83B82}">
      <dsp:nvSpPr>
        <dsp:cNvPr id="0" name=""/>
        <dsp:cNvSpPr/>
      </dsp:nvSpPr>
      <dsp:spPr>
        <a:xfrm>
          <a:off x="1634314" y="4667055"/>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Environmental</a:t>
          </a:r>
        </a:p>
      </dsp:txBody>
      <dsp:txXfrm>
        <a:off x="1634314" y="4667055"/>
        <a:ext cx="1390429" cy="5561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B9940-BE34-5747-B951-1BACA513D878}">
      <dsp:nvSpPr>
        <dsp:cNvPr id="0" name=""/>
        <dsp:cNvSpPr/>
      </dsp:nvSpPr>
      <dsp:spPr>
        <a:xfrm>
          <a:off x="0" y="0"/>
          <a:ext cx="8742263" cy="811669"/>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Food Club and Social Prescribers – Chinmay Malhotra</a:t>
          </a:r>
          <a:endParaRPr lang="en-IN" sz="2200" kern="1200" dirty="0"/>
        </a:p>
      </dsp:txBody>
      <dsp:txXfrm>
        <a:off x="23773" y="23773"/>
        <a:ext cx="7797822" cy="764123"/>
      </dsp:txXfrm>
    </dsp:sp>
    <dsp:sp modelId="{4C1162CC-BD20-4547-B5F8-6F34DD287C1C}">
      <dsp:nvSpPr>
        <dsp:cNvPr id="0" name=""/>
        <dsp:cNvSpPr/>
      </dsp:nvSpPr>
      <dsp:spPr>
        <a:xfrm>
          <a:off x="732164" y="959245"/>
          <a:ext cx="8742263" cy="811669"/>
        </a:xfrm>
        <a:prstGeom prst="roundRect">
          <a:avLst>
            <a:gd name="adj" fmla="val 10000"/>
          </a:avLst>
        </a:prstGeom>
        <a:solidFill>
          <a:schemeClr val="accent1">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Digital Inclusion and Room Hire – Hanish Roshan Rajan</a:t>
          </a:r>
          <a:endParaRPr lang="en-IN" sz="2200" kern="1200"/>
        </a:p>
      </dsp:txBody>
      <dsp:txXfrm>
        <a:off x="755937" y="983018"/>
        <a:ext cx="7434967" cy="764123"/>
      </dsp:txXfrm>
    </dsp:sp>
    <dsp:sp modelId="{67A25440-4661-7A4C-8862-60894E3C8FB4}">
      <dsp:nvSpPr>
        <dsp:cNvPr id="0" name=""/>
        <dsp:cNvSpPr/>
      </dsp:nvSpPr>
      <dsp:spPr>
        <a:xfrm>
          <a:off x="1453401" y="1918490"/>
          <a:ext cx="8742263" cy="811669"/>
        </a:xfrm>
        <a:prstGeom prst="roundRect">
          <a:avLst>
            <a:gd name="adj" fmla="val 10000"/>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Community Connectors and Community Events Sales – Peter Yu</a:t>
          </a:r>
          <a:endParaRPr lang="en-IN" sz="2200" kern="1200"/>
        </a:p>
      </dsp:txBody>
      <dsp:txXfrm>
        <a:off x="1477174" y="1942263"/>
        <a:ext cx="7445895" cy="764123"/>
      </dsp:txXfrm>
    </dsp:sp>
    <dsp:sp modelId="{E0FFD71F-EF1C-F04A-A44A-AC57BCBE1881}">
      <dsp:nvSpPr>
        <dsp:cNvPr id="0" name=""/>
        <dsp:cNvSpPr/>
      </dsp:nvSpPr>
      <dsp:spPr>
        <a:xfrm>
          <a:off x="2185565" y="2877735"/>
          <a:ext cx="8742263" cy="811669"/>
        </a:xfrm>
        <a:prstGeom prst="roundRect">
          <a:avLst>
            <a:gd name="adj" fmla="val 10000"/>
          </a:avLst>
        </a:prstGeom>
        <a:solidFill>
          <a:schemeClr val="accent1">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Café Sales and TAGG – Yi Zhu</a:t>
          </a:r>
          <a:endParaRPr lang="en-IN" sz="2200" kern="1200"/>
        </a:p>
      </dsp:txBody>
      <dsp:txXfrm>
        <a:off x="2209338" y="2901508"/>
        <a:ext cx="7434967" cy="764123"/>
      </dsp:txXfrm>
    </dsp:sp>
    <dsp:sp modelId="{D6F7B511-0792-1C4C-A361-58B2A3556D24}">
      <dsp:nvSpPr>
        <dsp:cNvPr id="0" name=""/>
        <dsp:cNvSpPr/>
      </dsp:nvSpPr>
      <dsp:spPr>
        <a:xfrm>
          <a:off x="8214678" y="621664"/>
          <a:ext cx="527584" cy="527584"/>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8333384" y="621664"/>
        <a:ext cx="290172" cy="397007"/>
      </dsp:txXfrm>
    </dsp:sp>
    <dsp:sp modelId="{E9621ADA-BE11-784B-A4D5-91BA675DDC45}">
      <dsp:nvSpPr>
        <dsp:cNvPr id="0" name=""/>
        <dsp:cNvSpPr/>
      </dsp:nvSpPr>
      <dsp:spPr>
        <a:xfrm>
          <a:off x="8946842" y="1580910"/>
          <a:ext cx="527584" cy="527584"/>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9065548" y="1580910"/>
        <a:ext cx="290172" cy="397007"/>
      </dsp:txXfrm>
    </dsp:sp>
    <dsp:sp modelId="{6EC8D19B-E965-A945-BE4E-EF8B88C007E3}">
      <dsp:nvSpPr>
        <dsp:cNvPr id="0" name=""/>
        <dsp:cNvSpPr/>
      </dsp:nvSpPr>
      <dsp:spPr>
        <a:xfrm>
          <a:off x="9668079" y="2540155"/>
          <a:ext cx="527584" cy="527584"/>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9786785" y="2540155"/>
        <a:ext cx="290172" cy="397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A9018-6AF4-4CDE-A809-940229183EAD}">
      <dsp:nvSpPr>
        <dsp:cNvPr id="0" name=""/>
        <dsp:cNvSpPr/>
      </dsp:nvSpPr>
      <dsp:spPr>
        <a:xfrm>
          <a:off x="17665" y="1667472"/>
          <a:ext cx="911469" cy="9114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42A81-5A13-4F91-89C8-27805B8C4FE4}">
      <dsp:nvSpPr>
        <dsp:cNvPr id="0" name=""/>
        <dsp:cNvSpPr/>
      </dsp:nvSpPr>
      <dsp:spPr>
        <a:xfrm>
          <a:off x="209073" y="1858881"/>
          <a:ext cx="528652" cy="5286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5E6D6-ED94-4E0E-A628-6F25026F0EE5}">
      <dsp:nvSpPr>
        <dsp:cNvPr id="0" name=""/>
        <dsp:cNvSpPr/>
      </dsp:nvSpPr>
      <dsp:spPr>
        <a:xfrm>
          <a:off x="1124449" y="1667472"/>
          <a:ext cx="2148463" cy="911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Initial brief about the initiative.</a:t>
          </a:r>
        </a:p>
      </dsp:txBody>
      <dsp:txXfrm>
        <a:off x="1124449" y="1667472"/>
        <a:ext cx="2148463" cy="911469"/>
      </dsp:txXfrm>
    </dsp:sp>
    <dsp:sp modelId="{9B451D6D-500D-4E43-AB1C-465C5C556EEE}">
      <dsp:nvSpPr>
        <dsp:cNvPr id="0" name=""/>
        <dsp:cNvSpPr/>
      </dsp:nvSpPr>
      <dsp:spPr>
        <a:xfrm>
          <a:off x="17665" y="2955268"/>
          <a:ext cx="911469" cy="9114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14E133-0983-480B-A6EC-070EB8B34A90}">
      <dsp:nvSpPr>
        <dsp:cNvPr id="0" name=""/>
        <dsp:cNvSpPr/>
      </dsp:nvSpPr>
      <dsp:spPr>
        <a:xfrm>
          <a:off x="209073" y="3146677"/>
          <a:ext cx="528652" cy="5286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DA6E75-9C79-4A5C-9C0C-8E34A462B016}">
      <dsp:nvSpPr>
        <dsp:cNvPr id="0" name=""/>
        <dsp:cNvSpPr/>
      </dsp:nvSpPr>
      <dsp:spPr>
        <a:xfrm>
          <a:off x="1124449" y="2955268"/>
          <a:ext cx="2148463" cy="911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Interactive goals visualization (Venn Diagram).</a:t>
          </a:r>
        </a:p>
      </dsp:txBody>
      <dsp:txXfrm>
        <a:off x="1124449" y="2955268"/>
        <a:ext cx="2148463" cy="9114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8D194-7B23-4E7E-AD9F-0480AA69238E}">
      <dsp:nvSpPr>
        <dsp:cNvPr id="0" name=""/>
        <dsp:cNvSpPr/>
      </dsp:nvSpPr>
      <dsp:spPr>
        <a:xfrm>
          <a:off x="826" y="1521908"/>
          <a:ext cx="578812" cy="578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8353F-BCA9-4670-BDAF-E9814F299AE4}">
      <dsp:nvSpPr>
        <dsp:cNvPr id="0" name=""/>
        <dsp:cNvSpPr/>
      </dsp:nvSpPr>
      <dsp:spPr>
        <a:xfrm>
          <a:off x="826" y="2207807"/>
          <a:ext cx="1653749" cy="24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Analytics:</a:t>
          </a:r>
        </a:p>
      </dsp:txBody>
      <dsp:txXfrm>
        <a:off x="826" y="2207807"/>
        <a:ext cx="1653749" cy="248062"/>
      </dsp:txXfrm>
    </dsp:sp>
    <dsp:sp modelId="{DFD7101E-A696-41B2-8ACF-FBB135C5EAEF}">
      <dsp:nvSpPr>
        <dsp:cNvPr id="0" name=""/>
        <dsp:cNvSpPr/>
      </dsp:nvSpPr>
      <dsp:spPr>
        <a:xfrm>
          <a:off x="826" y="2505677"/>
          <a:ext cx="1653749" cy="150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Font typeface="Arial" panose="020B0604020202020204" pitchFamily="34" charset="0"/>
            <a:buNone/>
          </a:pPr>
          <a:r>
            <a:rPr lang="en-US" sz="1300" kern="1200"/>
            <a:t>Predictive trend graphs for turnout rates.</a:t>
          </a:r>
        </a:p>
        <a:p>
          <a:pPr marL="0" lvl="0" indent="0" algn="l" defTabSz="577850">
            <a:lnSpc>
              <a:spcPct val="100000"/>
            </a:lnSpc>
            <a:spcBef>
              <a:spcPct val="0"/>
            </a:spcBef>
            <a:spcAft>
              <a:spcPct val="35000"/>
            </a:spcAft>
            <a:buNone/>
          </a:pPr>
          <a:r>
            <a:rPr lang="en-US" sz="1300" kern="1200"/>
            <a:t>Revenue growth forecasts.</a:t>
          </a:r>
        </a:p>
      </dsp:txBody>
      <dsp:txXfrm>
        <a:off x="826" y="2505677"/>
        <a:ext cx="1653749" cy="1506625"/>
      </dsp:txXfrm>
    </dsp:sp>
    <dsp:sp modelId="{2DE41812-AE62-4E85-B794-FA464FA461A6}">
      <dsp:nvSpPr>
        <dsp:cNvPr id="0" name=""/>
        <dsp:cNvSpPr/>
      </dsp:nvSpPr>
      <dsp:spPr>
        <a:xfrm>
          <a:off x="1943983" y="1521908"/>
          <a:ext cx="578812" cy="578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E16BF9-331E-4BF5-94A4-4CE1ADD8CB60}">
      <dsp:nvSpPr>
        <dsp:cNvPr id="0" name=""/>
        <dsp:cNvSpPr/>
      </dsp:nvSpPr>
      <dsp:spPr>
        <a:xfrm>
          <a:off x="1943983" y="2207807"/>
          <a:ext cx="1653749" cy="24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a:t>Savings Indicator:</a:t>
          </a:r>
        </a:p>
      </dsp:txBody>
      <dsp:txXfrm>
        <a:off x="1943983" y="2207807"/>
        <a:ext cx="1653749" cy="248062"/>
      </dsp:txXfrm>
    </dsp:sp>
    <dsp:sp modelId="{E6A1CD92-9D9D-4DC8-A368-4F6F654107DB}">
      <dsp:nvSpPr>
        <dsp:cNvPr id="0" name=""/>
        <dsp:cNvSpPr/>
      </dsp:nvSpPr>
      <dsp:spPr>
        <a:xfrm>
          <a:off x="1943983" y="2505677"/>
          <a:ext cx="1653749" cy="150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t>Visual savings representation based on an average £8.50 price difference per bag.</a:t>
          </a:r>
        </a:p>
      </dsp:txBody>
      <dsp:txXfrm>
        <a:off x="1943983" y="2505677"/>
        <a:ext cx="1653749" cy="15066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F6CF7-EB43-4569-9857-833B101848B9}">
      <dsp:nvSpPr>
        <dsp:cNvPr id="0" name=""/>
        <dsp:cNvSpPr/>
      </dsp:nvSpPr>
      <dsp:spPr>
        <a:xfrm>
          <a:off x="0" y="383523"/>
          <a:ext cx="3025303" cy="15584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To analyze the sales data from community events to understand performance, popularity, and the economic impact on the community.</a:t>
          </a:r>
        </a:p>
      </dsp:txBody>
      <dsp:txXfrm>
        <a:off x="76077" y="459600"/>
        <a:ext cx="2873149" cy="1406285"/>
      </dsp:txXfrm>
    </dsp:sp>
    <dsp:sp modelId="{6D9D1CAB-93FA-489A-8862-41A477110A09}">
      <dsp:nvSpPr>
        <dsp:cNvPr id="0" name=""/>
        <dsp:cNvSpPr/>
      </dsp:nvSpPr>
      <dsp:spPr>
        <a:xfrm>
          <a:off x="0" y="1993803"/>
          <a:ext cx="3025303" cy="15584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Total Gross Sales</a:t>
          </a:r>
          <a:r>
            <a:rPr lang="en-US" sz="1800" kern="1200"/>
            <a:t>: Highlight the total gross sales amounting to £3,273.91, indicating healthy community interest.</a:t>
          </a:r>
        </a:p>
      </dsp:txBody>
      <dsp:txXfrm>
        <a:off x="76077" y="2069880"/>
        <a:ext cx="2873149" cy="1406285"/>
      </dsp:txXfrm>
    </dsp:sp>
    <dsp:sp modelId="{91CDC4FE-9C02-4C99-9E11-9119DC5847A4}">
      <dsp:nvSpPr>
        <dsp:cNvPr id="0" name=""/>
        <dsp:cNvSpPr/>
      </dsp:nvSpPr>
      <dsp:spPr>
        <a:xfrm>
          <a:off x="0" y="3604083"/>
          <a:ext cx="3025303" cy="15584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Total Net Sales</a:t>
          </a:r>
          <a:r>
            <a:rPr lang="en-US" sz="1800" kern="1200"/>
            <a:t>: Present the total net sales figure of £2,612.66, showcasing successful event execution and community engagement.</a:t>
          </a:r>
        </a:p>
      </dsp:txBody>
      <dsp:txXfrm>
        <a:off x="76077" y="3680160"/>
        <a:ext cx="2873149" cy="14062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31F80-67DD-4BA7-AA75-A14F59782A72}">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F5AE13-2FDB-4F91-87D5-591F920DA6EA}">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993343-20B0-4779-BEDC-66631117097F}">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Mission and Charter Commitment</a:t>
          </a:r>
        </a:p>
      </dsp:txBody>
      <dsp:txXfrm>
        <a:off x="93445" y="3018902"/>
        <a:ext cx="3206250" cy="720000"/>
      </dsp:txXfrm>
    </dsp:sp>
    <dsp:sp modelId="{6FF72117-4234-4531-AA85-C706D5596C6C}">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096EAE-FEE1-42F9-9B75-3C1BA1632C97}">
      <dsp:nvSpPr>
        <dsp:cNvPr id="0" name=""/>
        <dsp:cNvSpPr/>
      </dsp:nvSpPr>
      <dsp:spPr>
        <a:xfrm>
          <a:off x="4902820" y="870714"/>
          <a:ext cx="1122187" cy="11221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43C3B-ECDA-421B-B673-E704C35C6D24}">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Wellbeing Spectrum Cover</a:t>
          </a:r>
        </a:p>
      </dsp:txBody>
      <dsp:txXfrm>
        <a:off x="3860789" y="3018902"/>
        <a:ext cx="3206250" cy="720000"/>
      </dsp:txXfrm>
    </dsp:sp>
    <dsp:sp modelId="{54E5540B-B0C7-4A6A-92C1-EEF0DB0B8CCE}">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029FC-40A5-4075-A5DF-9438662EB964}">
      <dsp:nvSpPr>
        <dsp:cNvPr id="0" name=""/>
        <dsp:cNvSpPr/>
      </dsp:nvSpPr>
      <dsp:spPr>
        <a:xfrm>
          <a:off x="8670164" y="870714"/>
          <a:ext cx="1122187" cy="11221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1781A5-4194-455D-8D0A-0BA9AEA59B4E}">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Integrate All Aspects</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19A8E-92A9-2E4E-8EDB-576E1BE07544}" type="datetimeFigureOut">
              <a:rPr lang="en-US" smtClean="0"/>
              <a:t>4/28/24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69877-AD47-1F49-B9D4-21CA76CE1DB5}" type="slidenum">
              <a:rPr lang="en-US" smtClean="0"/>
              <a:t>‹#›</a:t>
            </a:fld>
            <a:endParaRPr lang="en-US"/>
          </a:p>
        </p:txBody>
      </p:sp>
    </p:spTree>
    <p:extLst>
      <p:ext uri="{BB962C8B-B14F-4D97-AF65-F5344CB8AC3E}">
        <p14:creationId xmlns:p14="http://schemas.microsoft.com/office/powerpoint/2010/main" val="1743261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16660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9FAA6-FA30-C956-4BBD-9951892E25D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459308F-78E8-2986-5281-566AA0021F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937737B-A346-D781-D376-6DFB3E5FD4D4}"/>
              </a:ext>
            </a:extLst>
          </p:cNvPr>
          <p:cNvSpPr>
            <a:spLocks noGrp="1"/>
          </p:cNvSpPr>
          <p:nvPr>
            <p:ph type="dt" sz="half" idx="10"/>
          </p:nvPr>
        </p:nvSpPr>
        <p:spPr/>
        <p:txBody>
          <a:bodyPr/>
          <a:lstStyle/>
          <a:p>
            <a:fld id="{25C156F2-B537-2646-9F69-39B0C7365090}" type="datetimeFigureOut">
              <a:rPr lang="en-US" smtClean="0"/>
              <a:t>4/28/24</a:t>
            </a:fld>
            <a:endParaRPr lang="en-US"/>
          </a:p>
        </p:txBody>
      </p:sp>
      <p:sp>
        <p:nvSpPr>
          <p:cNvPr id="5" name="Footer Placeholder 4">
            <a:extLst>
              <a:ext uri="{FF2B5EF4-FFF2-40B4-BE49-F238E27FC236}">
                <a16:creationId xmlns:a16="http://schemas.microsoft.com/office/drawing/2014/main" id="{03457B3B-A246-FED5-54E9-3BF5A22AC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D35B65-AD2B-A8C4-6B0D-7E1619DAA6AB}"/>
              </a:ext>
            </a:extLst>
          </p:cNvPr>
          <p:cNvSpPr>
            <a:spLocks noGrp="1"/>
          </p:cNvSpPr>
          <p:nvPr>
            <p:ph type="sldNum" sz="quarter" idx="12"/>
          </p:nvPr>
        </p:nvSpPr>
        <p:spPr/>
        <p:txBody>
          <a:bodyPr/>
          <a:lstStyle/>
          <a:p>
            <a:fld id="{003A6E07-2D49-4A49-8996-FED462F37EF0}" type="slidenum">
              <a:rPr lang="en-US" smtClean="0"/>
              <a:t>‹#›</a:t>
            </a:fld>
            <a:endParaRPr lang="en-US"/>
          </a:p>
        </p:txBody>
      </p:sp>
    </p:spTree>
    <p:extLst>
      <p:ext uri="{BB962C8B-B14F-4D97-AF65-F5344CB8AC3E}">
        <p14:creationId xmlns:p14="http://schemas.microsoft.com/office/powerpoint/2010/main" val="82206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B976F-DE43-A009-8372-0DB4A2A3CA9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1970925-F6D8-400B-0624-1F418765D5C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120D04-8066-5370-48D6-F5010F31D8E9}"/>
              </a:ext>
            </a:extLst>
          </p:cNvPr>
          <p:cNvSpPr>
            <a:spLocks noGrp="1"/>
          </p:cNvSpPr>
          <p:nvPr>
            <p:ph type="dt" sz="half" idx="10"/>
          </p:nvPr>
        </p:nvSpPr>
        <p:spPr/>
        <p:txBody>
          <a:bodyPr/>
          <a:lstStyle/>
          <a:p>
            <a:fld id="{25C156F2-B537-2646-9F69-39B0C7365090}" type="datetimeFigureOut">
              <a:rPr lang="en-US" smtClean="0"/>
              <a:t>4/28/24</a:t>
            </a:fld>
            <a:endParaRPr lang="en-US"/>
          </a:p>
        </p:txBody>
      </p:sp>
      <p:sp>
        <p:nvSpPr>
          <p:cNvPr id="5" name="Footer Placeholder 4">
            <a:extLst>
              <a:ext uri="{FF2B5EF4-FFF2-40B4-BE49-F238E27FC236}">
                <a16:creationId xmlns:a16="http://schemas.microsoft.com/office/drawing/2014/main" id="{DAA30450-EF24-AE1A-6C87-8F511A5A9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B1FB6-BCEF-A243-B212-A832AA663186}"/>
              </a:ext>
            </a:extLst>
          </p:cNvPr>
          <p:cNvSpPr>
            <a:spLocks noGrp="1"/>
          </p:cNvSpPr>
          <p:nvPr>
            <p:ph type="sldNum" sz="quarter" idx="12"/>
          </p:nvPr>
        </p:nvSpPr>
        <p:spPr/>
        <p:txBody>
          <a:bodyPr/>
          <a:lstStyle/>
          <a:p>
            <a:fld id="{003A6E07-2D49-4A49-8996-FED462F37EF0}" type="slidenum">
              <a:rPr lang="en-US" smtClean="0"/>
              <a:t>‹#›</a:t>
            </a:fld>
            <a:endParaRPr lang="en-US"/>
          </a:p>
        </p:txBody>
      </p:sp>
    </p:spTree>
    <p:extLst>
      <p:ext uri="{BB962C8B-B14F-4D97-AF65-F5344CB8AC3E}">
        <p14:creationId xmlns:p14="http://schemas.microsoft.com/office/powerpoint/2010/main" val="3235810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49554-B708-2AF9-C644-3153F49BD0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BADC6CC-7D49-CF53-44D8-B93D8A6365F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C1C738-ABB9-E8F4-A930-32EFA858282B}"/>
              </a:ext>
            </a:extLst>
          </p:cNvPr>
          <p:cNvSpPr>
            <a:spLocks noGrp="1"/>
          </p:cNvSpPr>
          <p:nvPr>
            <p:ph type="dt" sz="half" idx="10"/>
          </p:nvPr>
        </p:nvSpPr>
        <p:spPr/>
        <p:txBody>
          <a:bodyPr/>
          <a:lstStyle/>
          <a:p>
            <a:fld id="{25C156F2-B537-2646-9F69-39B0C7365090}" type="datetimeFigureOut">
              <a:rPr lang="en-US" smtClean="0"/>
              <a:t>4/28/24</a:t>
            </a:fld>
            <a:endParaRPr lang="en-US"/>
          </a:p>
        </p:txBody>
      </p:sp>
      <p:sp>
        <p:nvSpPr>
          <p:cNvPr id="5" name="Footer Placeholder 4">
            <a:extLst>
              <a:ext uri="{FF2B5EF4-FFF2-40B4-BE49-F238E27FC236}">
                <a16:creationId xmlns:a16="http://schemas.microsoft.com/office/drawing/2014/main" id="{96E9EE71-E933-90C0-BC38-40105506C0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95D35-7432-264E-CDDD-DB107825A9A9}"/>
              </a:ext>
            </a:extLst>
          </p:cNvPr>
          <p:cNvSpPr>
            <a:spLocks noGrp="1"/>
          </p:cNvSpPr>
          <p:nvPr>
            <p:ph type="sldNum" sz="quarter" idx="12"/>
          </p:nvPr>
        </p:nvSpPr>
        <p:spPr/>
        <p:txBody>
          <a:bodyPr/>
          <a:lstStyle/>
          <a:p>
            <a:fld id="{003A6E07-2D49-4A49-8996-FED462F37EF0}" type="slidenum">
              <a:rPr lang="en-US" smtClean="0"/>
              <a:t>‹#›</a:t>
            </a:fld>
            <a:endParaRPr lang="en-US"/>
          </a:p>
        </p:txBody>
      </p:sp>
    </p:spTree>
    <p:extLst>
      <p:ext uri="{BB962C8B-B14F-4D97-AF65-F5344CB8AC3E}">
        <p14:creationId xmlns:p14="http://schemas.microsoft.com/office/powerpoint/2010/main" val="105369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63274-E5D7-0453-BEE4-CDA9D74615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D294155-2171-A14A-A2CB-6A20F232FE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1AFF9F-71A9-1FC0-87AA-C01DDC294432}"/>
              </a:ext>
            </a:extLst>
          </p:cNvPr>
          <p:cNvSpPr>
            <a:spLocks noGrp="1"/>
          </p:cNvSpPr>
          <p:nvPr>
            <p:ph type="dt" sz="half" idx="10"/>
          </p:nvPr>
        </p:nvSpPr>
        <p:spPr/>
        <p:txBody>
          <a:bodyPr/>
          <a:lstStyle/>
          <a:p>
            <a:fld id="{25C156F2-B537-2646-9F69-39B0C7365090}" type="datetimeFigureOut">
              <a:rPr lang="en-US" smtClean="0"/>
              <a:t>4/28/24</a:t>
            </a:fld>
            <a:endParaRPr lang="en-US"/>
          </a:p>
        </p:txBody>
      </p:sp>
      <p:sp>
        <p:nvSpPr>
          <p:cNvPr id="5" name="Footer Placeholder 4">
            <a:extLst>
              <a:ext uri="{FF2B5EF4-FFF2-40B4-BE49-F238E27FC236}">
                <a16:creationId xmlns:a16="http://schemas.microsoft.com/office/drawing/2014/main" id="{BA5E5D43-2A35-99CF-B8D8-399AF801C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EC4CA-23E8-A170-FDEF-C2B4EA67413D}"/>
              </a:ext>
            </a:extLst>
          </p:cNvPr>
          <p:cNvSpPr>
            <a:spLocks noGrp="1"/>
          </p:cNvSpPr>
          <p:nvPr>
            <p:ph type="sldNum" sz="quarter" idx="12"/>
          </p:nvPr>
        </p:nvSpPr>
        <p:spPr/>
        <p:txBody>
          <a:bodyPr/>
          <a:lstStyle/>
          <a:p>
            <a:fld id="{003A6E07-2D49-4A49-8996-FED462F37EF0}" type="slidenum">
              <a:rPr lang="en-US" smtClean="0"/>
              <a:t>‹#›</a:t>
            </a:fld>
            <a:endParaRPr lang="en-US"/>
          </a:p>
        </p:txBody>
      </p:sp>
    </p:spTree>
    <p:extLst>
      <p:ext uri="{BB962C8B-B14F-4D97-AF65-F5344CB8AC3E}">
        <p14:creationId xmlns:p14="http://schemas.microsoft.com/office/powerpoint/2010/main" val="1224930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4CE4-DB5B-6B8C-82B8-5D8A96A86B3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6A9087C-E4C3-71BB-7A66-6DA5E05B78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F6FE486-9282-026D-1557-63B3A98CB220}"/>
              </a:ext>
            </a:extLst>
          </p:cNvPr>
          <p:cNvSpPr>
            <a:spLocks noGrp="1"/>
          </p:cNvSpPr>
          <p:nvPr>
            <p:ph type="dt" sz="half" idx="10"/>
          </p:nvPr>
        </p:nvSpPr>
        <p:spPr/>
        <p:txBody>
          <a:bodyPr/>
          <a:lstStyle/>
          <a:p>
            <a:fld id="{25C156F2-B537-2646-9F69-39B0C7365090}" type="datetimeFigureOut">
              <a:rPr lang="en-US" smtClean="0"/>
              <a:t>4/28/24</a:t>
            </a:fld>
            <a:endParaRPr lang="en-US"/>
          </a:p>
        </p:txBody>
      </p:sp>
      <p:sp>
        <p:nvSpPr>
          <p:cNvPr id="5" name="Footer Placeholder 4">
            <a:extLst>
              <a:ext uri="{FF2B5EF4-FFF2-40B4-BE49-F238E27FC236}">
                <a16:creationId xmlns:a16="http://schemas.microsoft.com/office/drawing/2014/main" id="{6A941911-005C-4087-2BA2-D5509E74E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9130D-52B8-59D2-C2E1-24E93878786F}"/>
              </a:ext>
            </a:extLst>
          </p:cNvPr>
          <p:cNvSpPr>
            <a:spLocks noGrp="1"/>
          </p:cNvSpPr>
          <p:nvPr>
            <p:ph type="sldNum" sz="quarter" idx="12"/>
          </p:nvPr>
        </p:nvSpPr>
        <p:spPr/>
        <p:txBody>
          <a:bodyPr/>
          <a:lstStyle/>
          <a:p>
            <a:fld id="{003A6E07-2D49-4A49-8996-FED462F37EF0}" type="slidenum">
              <a:rPr lang="en-US" smtClean="0"/>
              <a:t>‹#›</a:t>
            </a:fld>
            <a:endParaRPr lang="en-US"/>
          </a:p>
        </p:txBody>
      </p:sp>
    </p:spTree>
    <p:extLst>
      <p:ext uri="{BB962C8B-B14F-4D97-AF65-F5344CB8AC3E}">
        <p14:creationId xmlns:p14="http://schemas.microsoft.com/office/powerpoint/2010/main" val="119727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56A5-9A5F-1A77-8F78-BF93A99EE5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E87F4EA-CCCD-C6E3-A2EF-75466A732C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FA416D8-6D8B-2702-512A-6D09D28BCDC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711D57D-5AFD-58B6-4BC3-1E61CD821AFE}"/>
              </a:ext>
            </a:extLst>
          </p:cNvPr>
          <p:cNvSpPr>
            <a:spLocks noGrp="1"/>
          </p:cNvSpPr>
          <p:nvPr>
            <p:ph type="dt" sz="half" idx="10"/>
          </p:nvPr>
        </p:nvSpPr>
        <p:spPr/>
        <p:txBody>
          <a:bodyPr/>
          <a:lstStyle/>
          <a:p>
            <a:fld id="{25C156F2-B537-2646-9F69-39B0C7365090}" type="datetimeFigureOut">
              <a:rPr lang="en-US" smtClean="0"/>
              <a:t>4/28/24</a:t>
            </a:fld>
            <a:endParaRPr lang="en-US"/>
          </a:p>
        </p:txBody>
      </p:sp>
      <p:sp>
        <p:nvSpPr>
          <p:cNvPr id="6" name="Footer Placeholder 5">
            <a:extLst>
              <a:ext uri="{FF2B5EF4-FFF2-40B4-BE49-F238E27FC236}">
                <a16:creationId xmlns:a16="http://schemas.microsoft.com/office/drawing/2014/main" id="{8EBB4216-BA86-1855-C417-058E5EA985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52626B-9F40-7AB4-A156-1091B8D06379}"/>
              </a:ext>
            </a:extLst>
          </p:cNvPr>
          <p:cNvSpPr>
            <a:spLocks noGrp="1"/>
          </p:cNvSpPr>
          <p:nvPr>
            <p:ph type="sldNum" sz="quarter" idx="12"/>
          </p:nvPr>
        </p:nvSpPr>
        <p:spPr/>
        <p:txBody>
          <a:bodyPr/>
          <a:lstStyle/>
          <a:p>
            <a:fld id="{003A6E07-2D49-4A49-8996-FED462F37EF0}" type="slidenum">
              <a:rPr lang="en-US" smtClean="0"/>
              <a:t>‹#›</a:t>
            </a:fld>
            <a:endParaRPr lang="en-US"/>
          </a:p>
        </p:txBody>
      </p:sp>
    </p:spTree>
    <p:extLst>
      <p:ext uri="{BB962C8B-B14F-4D97-AF65-F5344CB8AC3E}">
        <p14:creationId xmlns:p14="http://schemas.microsoft.com/office/powerpoint/2010/main" val="114874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FDDB-ADE3-38B6-E317-A1F60DCDF18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7C909B7-42FC-10FB-264B-F1CE51EB98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B3A6DB-33B2-22E7-E1DE-4CD292189CC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27B485D-3294-E950-AA19-27A9AC5544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A0E43C-9619-DC23-4302-FA0EA3CD5A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0EEA68-7204-4788-AB71-047EF7FB1B41}"/>
              </a:ext>
            </a:extLst>
          </p:cNvPr>
          <p:cNvSpPr>
            <a:spLocks noGrp="1"/>
          </p:cNvSpPr>
          <p:nvPr>
            <p:ph type="dt" sz="half" idx="10"/>
          </p:nvPr>
        </p:nvSpPr>
        <p:spPr/>
        <p:txBody>
          <a:bodyPr/>
          <a:lstStyle/>
          <a:p>
            <a:fld id="{25C156F2-B537-2646-9F69-39B0C7365090}" type="datetimeFigureOut">
              <a:rPr lang="en-US" smtClean="0"/>
              <a:t>4/28/24</a:t>
            </a:fld>
            <a:endParaRPr lang="en-US"/>
          </a:p>
        </p:txBody>
      </p:sp>
      <p:sp>
        <p:nvSpPr>
          <p:cNvPr id="8" name="Footer Placeholder 7">
            <a:extLst>
              <a:ext uri="{FF2B5EF4-FFF2-40B4-BE49-F238E27FC236}">
                <a16:creationId xmlns:a16="http://schemas.microsoft.com/office/drawing/2014/main" id="{4A43E611-C8B4-753D-6721-63C084723B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1C706D-A2FC-DEE2-FA6F-7E6F33703090}"/>
              </a:ext>
            </a:extLst>
          </p:cNvPr>
          <p:cNvSpPr>
            <a:spLocks noGrp="1"/>
          </p:cNvSpPr>
          <p:nvPr>
            <p:ph type="sldNum" sz="quarter" idx="12"/>
          </p:nvPr>
        </p:nvSpPr>
        <p:spPr/>
        <p:txBody>
          <a:bodyPr/>
          <a:lstStyle/>
          <a:p>
            <a:fld id="{003A6E07-2D49-4A49-8996-FED462F37EF0}" type="slidenum">
              <a:rPr lang="en-US" smtClean="0"/>
              <a:t>‹#›</a:t>
            </a:fld>
            <a:endParaRPr lang="en-US"/>
          </a:p>
        </p:txBody>
      </p:sp>
    </p:spTree>
    <p:extLst>
      <p:ext uri="{BB962C8B-B14F-4D97-AF65-F5344CB8AC3E}">
        <p14:creationId xmlns:p14="http://schemas.microsoft.com/office/powerpoint/2010/main" val="3139022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91C9-932A-020D-2596-F7B44649D04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1AFF2E0-FE07-26AA-F8E1-EB846BE172B5}"/>
              </a:ext>
            </a:extLst>
          </p:cNvPr>
          <p:cNvSpPr>
            <a:spLocks noGrp="1"/>
          </p:cNvSpPr>
          <p:nvPr>
            <p:ph type="dt" sz="half" idx="10"/>
          </p:nvPr>
        </p:nvSpPr>
        <p:spPr/>
        <p:txBody>
          <a:bodyPr/>
          <a:lstStyle/>
          <a:p>
            <a:fld id="{25C156F2-B537-2646-9F69-39B0C7365090}" type="datetimeFigureOut">
              <a:rPr lang="en-US" smtClean="0"/>
              <a:t>4/28/24</a:t>
            </a:fld>
            <a:endParaRPr lang="en-US"/>
          </a:p>
        </p:txBody>
      </p:sp>
      <p:sp>
        <p:nvSpPr>
          <p:cNvPr id="4" name="Footer Placeholder 3">
            <a:extLst>
              <a:ext uri="{FF2B5EF4-FFF2-40B4-BE49-F238E27FC236}">
                <a16:creationId xmlns:a16="http://schemas.microsoft.com/office/drawing/2014/main" id="{B29E1150-9C76-C422-744E-E67C513DD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EA7FC8-6230-E097-5D68-8A3D113C9819}"/>
              </a:ext>
            </a:extLst>
          </p:cNvPr>
          <p:cNvSpPr>
            <a:spLocks noGrp="1"/>
          </p:cNvSpPr>
          <p:nvPr>
            <p:ph type="sldNum" sz="quarter" idx="12"/>
          </p:nvPr>
        </p:nvSpPr>
        <p:spPr/>
        <p:txBody>
          <a:bodyPr/>
          <a:lstStyle/>
          <a:p>
            <a:fld id="{003A6E07-2D49-4A49-8996-FED462F37EF0}" type="slidenum">
              <a:rPr lang="en-US" smtClean="0"/>
              <a:t>‹#›</a:t>
            </a:fld>
            <a:endParaRPr lang="en-US"/>
          </a:p>
        </p:txBody>
      </p:sp>
    </p:spTree>
    <p:extLst>
      <p:ext uri="{BB962C8B-B14F-4D97-AF65-F5344CB8AC3E}">
        <p14:creationId xmlns:p14="http://schemas.microsoft.com/office/powerpoint/2010/main" val="106400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040129-6D66-0C4E-6180-C2494E97461E}"/>
              </a:ext>
            </a:extLst>
          </p:cNvPr>
          <p:cNvSpPr>
            <a:spLocks noGrp="1"/>
          </p:cNvSpPr>
          <p:nvPr>
            <p:ph type="dt" sz="half" idx="10"/>
          </p:nvPr>
        </p:nvSpPr>
        <p:spPr/>
        <p:txBody>
          <a:bodyPr/>
          <a:lstStyle/>
          <a:p>
            <a:fld id="{25C156F2-B537-2646-9F69-39B0C7365090}" type="datetimeFigureOut">
              <a:rPr lang="en-US" smtClean="0"/>
              <a:t>4/28/24</a:t>
            </a:fld>
            <a:endParaRPr lang="en-US"/>
          </a:p>
        </p:txBody>
      </p:sp>
      <p:sp>
        <p:nvSpPr>
          <p:cNvPr id="3" name="Footer Placeholder 2">
            <a:extLst>
              <a:ext uri="{FF2B5EF4-FFF2-40B4-BE49-F238E27FC236}">
                <a16:creationId xmlns:a16="http://schemas.microsoft.com/office/drawing/2014/main" id="{71A12326-62E1-3BD2-CE1B-1ACF8D96F4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87D1A2-F36C-36DF-F7F6-E0C98ED709AF}"/>
              </a:ext>
            </a:extLst>
          </p:cNvPr>
          <p:cNvSpPr>
            <a:spLocks noGrp="1"/>
          </p:cNvSpPr>
          <p:nvPr>
            <p:ph type="sldNum" sz="quarter" idx="12"/>
          </p:nvPr>
        </p:nvSpPr>
        <p:spPr/>
        <p:txBody>
          <a:bodyPr/>
          <a:lstStyle/>
          <a:p>
            <a:fld id="{003A6E07-2D49-4A49-8996-FED462F37EF0}" type="slidenum">
              <a:rPr lang="en-US" smtClean="0"/>
              <a:t>‹#›</a:t>
            </a:fld>
            <a:endParaRPr lang="en-US"/>
          </a:p>
        </p:txBody>
      </p:sp>
    </p:spTree>
    <p:extLst>
      <p:ext uri="{BB962C8B-B14F-4D97-AF65-F5344CB8AC3E}">
        <p14:creationId xmlns:p14="http://schemas.microsoft.com/office/powerpoint/2010/main" val="3431982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0845-A65D-E370-734E-6E195CC46B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282A05C-A95D-0329-178D-B2E0ED5E55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01AB3FE-4636-4468-215A-0312BE437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5D40072-D695-2879-584B-C78A5975A610}"/>
              </a:ext>
            </a:extLst>
          </p:cNvPr>
          <p:cNvSpPr>
            <a:spLocks noGrp="1"/>
          </p:cNvSpPr>
          <p:nvPr>
            <p:ph type="dt" sz="half" idx="10"/>
          </p:nvPr>
        </p:nvSpPr>
        <p:spPr/>
        <p:txBody>
          <a:bodyPr/>
          <a:lstStyle/>
          <a:p>
            <a:fld id="{25C156F2-B537-2646-9F69-39B0C7365090}" type="datetimeFigureOut">
              <a:rPr lang="en-US" smtClean="0"/>
              <a:t>4/28/24</a:t>
            </a:fld>
            <a:endParaRPr lang="en-US"/>
          </a:p>
        </p:txBody>
      </p:sp>
      <p:sp>
        <p:nvSpPr>
          <p:cNvPr id="6" name="Footer Placeholder 5">
            <a:extLst>
              <a:ext uri="{FF2B5EF4-FFF2-40B4-BE49-F238E27FC236}">
                <a16:creationId xmlns:a16="http://schemas.microsoft.com/office/drawing/2014/main" id="{01B2665E-5AFB-6DCF-88CD-55F9B0E48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722E7-5B12-9566-30F2-90CCF3923ED1}"/>
              </a:ext>
            </a:extLst>
          </p:cNvPr>
          <p:cNvSpPr>
            <a:spLocks noGrp="1"/>
          </p:cNvSpPr>
          <p:nvPr>
            <p:ph type="sldNum" sz="quarter" idx="12"/>
          </p:nvPr>
        </p:nvSpPr>
        <p:spPr/>
        <p:txBody>
          <a:bodyPr/>
          <a:lstStyle/>
          <a:p>
            <a:fld id="{003A6E07-2D49-4A49-8996-FED462F37EF0}" type="slidenum">
              <a:rPr lang="en-US" smtClean="0"/>
              <a:t>‹#›</a:t>
            </a:fld>
            <a:endParaRPr lang="en-US"/>
          </a:p>
        </p:txBody>
      </p:sp>
    </p:spTree>
    <p:extLst>
      <p:ext uri="{BB962C8B-B14F-4D97-AF65-F5344CB8AC3E}">
        <p14:creationId xmlns:p14="http://schemas.microsoft.com/office/powerpoint/2010/main" val="2388054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7632-8C39-60D0-C4A5-BC4E8B1BE1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A9F3AD5-C458-12C2-3AB3-3755728C40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D46036-9D7F-C5C7-AF37-6EC85008F1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2231D4F-6438-3BC5-1DAA-0CD308DA6F4E}"/>
              </a:ext>
            </a:extLst>
          </p:cNvPr>
          <p:cNvSpPr>
            <a:spLocks noGrp="1"/>
          </p:cNvSpPr>
          <p:nvPr>
            <p:ph type="dt" sz="half" idx="10"/>
          </p:nvPr>
        </p:nvSpPr>
        <p:spPr/>
        <p:txBody>
          <a:bodyPr/>
          <a:lstStyle/>
          <a:p>
            <a:fld id="{25C156F2-B537-2646-9F69-39B0C7365090}" type="datetimeFigureOut">
              <a:rPr lang="en-US" smtClean="0"/>
              <a:t>4/28/24</a:t>
            </a:fld>
            <a:endParaRPr lang="en-US"/>
          </a:p>
        </p:txBody>
      </p:sp>
      <p:sp>
        <p:nvSpPr>
          <p:cNvPr id="6" name="Footer Placeholder 5">
            <a:extLst>
              <a:ext uri="{FF2B5EF4-FFF2-40B4-BE49-F238E27FC236}">
                <a16:creationId xmlns:a16="http://schemas.microsoft.com/office/drawing/2014/main" id="{A9AA1391-8CE4-4C86-B0B9-FC6A6F22B3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0E8076-CC79-1485-B55A-657CE0D37A0A}"/>
              </a:ext>
            </a:extLst>
          </p:cNvPr>
          <p:cNvSpPr>
            <a:spLocks noGrp="1"/>
          </p:cNvSpPr>
          <p:nvPr>
            <p:ph type="sldNum" sz="quarter" idx="12"/>
          </p:nvPr>
        </p:nvSpPr>
        <p:spPr/>
        <p:txBody>
          <a:bodyPr/>
          <a:lstStyle/>
          <a:p>
            <a:fld id="{003A6E07-2D49-4A49-8996-FED462F37EF0}" type="slidenum">
              <a:rPr lang="en-US" smtClean="0"/>
              <a:t>‹#›</a:t>
            </a:fld>
            <a:endParaRPr lang="en-US"/>
          </a:p>
        </p:txBody>
      </p:sp>
    </p:spTree>
    <p:extLst>
      <p:ext uri="{BB962C8B-B14F-4D97-AF65-F5344CB8AC3E}">
        <p14:creationId xmlns:p14="http://schemas.microsoft.com/office/powerpoint/2010/main" val="15376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B4AA6E-B8C2-060E-AC98-B866BD6641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CC275B9-8F08-0685-C0D3-AA55DE2E02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A9D333-8FC4-6F4F-266D-0FC7EDCAFD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156F2-B537-2646-9F69-39B0C7365090}" type="datetimeFigureOut">
              <a:rPr lang="en-US" smtClean="0"/>
              <a:t>4/28/24</a:t>
            </a:fld>
            <a:endParaRPr lang="en-US"/>
          </a:p>
        </p:txBody>
      </p:sp>
      <p:sp>
        <p:nvSpPr>
          <p:cNvPr id="5" name="Footer Placeholder 4">
            <a:extLst>
              <a:ext uri="{FF2B5EF4-FFF2-40B4-BE49-F238E27FC236}">
                <a16:creationId xmlns:a16="http://schemas.microsoft.com/office/drawing/2014/main" id="{E7116B04-4655-BAE2-0DB2-72CCDC7386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5BC8BA-78B8-A8FA-BB70-B21E8D8FDC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3A6E07-2D49-4A49-8996-FED462F37EF0}" type="slidenum">
              <a:rPr lang="en-US" smtClean="0"/>
              <a:t>‹#›</a:t>
            </a:fld>
            <a:endParaRPr lang="en-US"/>
          </a:p>
        </p:txBody>
      </p:sp>
    </p:spTree>
    <p:extLst>
      <p:ext uri="{BB962C8B-B14F-4D97-AF65-F5344CB8AC3E}">
        <p14:creationId xmlns:p14="http://schemas.microsoft.com/office/powerpoint/2010/main" val="589274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0.pn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9.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1BADDD0-1C96-2119-A6C2-9A3270541D69}"/>
              </a:ext>
            </a:extLst>
          </p:cNvPr>
          <p:cNvSpPr>
            <a:spLocks noGrp="1"/>
          </p:cNvSpPr>
          <p:nvPr>
            <p:ph type="ctrTitle"/>
          </p:nvPr>
        </p:nvSpPr>
        <p:spPr>
          <a:xfrm>
            <a:off x="1746317" y="1187512"/>
            <a:ext cx="9154885" cy="2928470"/>
          </a:xfrm>
        </p:spPr>
        <p:txBody>
          <a:bodyPr anchor="b">
            <a:normAutofit/>
          </a:bodyPr>
          <a:lstStyle/>
          <a:p>
            <a:pPr algn="l"/>
            <a:r>
              <a:rPr lang="en-US" sz="4800" b="1">
                <a:solidFill>
                  <a:srgbClr val="FFFFFF"/>
                </a:solidFill>
              </a:rPr>
              <a:t>BS3 Community Impact Reporting: A Holistic Approach to Wellbeing </a:t>
            </a:r>
          </a:p>
        </p:txBody>
      </p:sp>
    </p:spTree>
    <p:extLst>
      <p:ext uri="{BB962C8B-B14F-4D97-AF65-F5344CB8AC3E}">
        <p14:creationId xmlns:p14="http://schemas.microsoft.com/office/powerpoint/2010/main" val="206326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6ED6860-1C1D-6C05-A9F7-27639383FB6A}"/>
              </a:ext>
            </a:extLst>
          </p:cNvPr>
          <p:cNvPicPr>
            <a:picLocks noChangeAspect="1"/>
          </p:cNvPicPr>
          <p:nvPr/>
        </p:nvPicPr>
        <p:blipFill>
          <a:blip r:embed="rId2"/>
          <a:stretch>
            <a:fillRect/>
          </a:stretch>
        </p:blipFill>
        <p:spPr>
          <a:xfrm>
            <a:off x="1492979" y="0"/>
            <a:ext cx="9206042" cy="6858000"/>
          </a:xfrm>
          <a:prstGeom prst="rect">
            <a:avLst/>
          </a:prstGeom>
        </p:spPr>
      </p:pic>
    </p:spTree>
    <p:extLst>
      <p:ext uri="{BB962C8B-B14F-4D97-AF65-F5344CB8AC3E}">
        <p14:creationId xmlns:p14="http://schemas.microsoft.com/office/powerpoint/2010/main" val="552978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73DDF9D-E27C-4E23-A1E8-CA352535F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10138"/>
            <a:ext cx="121920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screen with a graph and mountain&#10;&#10;Description automatically generated with medium confidence">
            <a:extLst>
              <a:ext uri="{FF2B5EF4-FFF2-40B4-BE49-F238E27FC236}">
                <a16:creationId xmlns:a16="http://schemas.microsoft.com/office/drawing/2014/main" id="{07149038-15A4-3469-5BEC-83965DF4293A}"/>
              </a:ext>
            </a:extLst>
          </p:cNvPr>
          <p:cNvPicPr>
            <a:picLocks noChangeAspect="1"/>
          </p:cNvPicPr>
          <p:nvPr/>
        </p:nvPicPr>
        <p:blipFill rotWithShape="1">
          <a:blip r:embed="rId2"/>
          <a:srcRect l="5163" r="5797" b="-2"/>
          <a:stretch/>
        </p:blipFill>
        <p:spPr>
          <a:xfrm>
            <a:off x="8331957" y="-10138"/>
            <a:ext cx="3860043" cy="3457378"/>
          </a:xfrm>
          <a:prstGeom prst="rect">
            <a:avLst/>
          </a:prstGeom>
        </p:spPr>
      </p:pic>
      <p:sp>
        <p:nvSpPr>
          <p:cNvPr id="28" name="Rectangle 2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ECC67E-5507-DC89-A11F-BFFE7416F3AF}"/>
              </a:ext>
            </a:extLst>
          </p:cNvPr>
          <p:cNvSpPr>
            <a:spLocks noGrp="1"/>
          </p:cNvSpPr>
          <p:nvPr>
            <p:ph type="title"/>
          </p:nvPr>
        </p:nvSpPr>
        <p:spPr>
          <a:xfrm>
            <a:off x="631065" y="457201"/>
            <a:ext cx="3020560" cy="3588870"/>
          </a:xfrm>
        </p:spPr>
        <p:txBody>
          <a:bodyPr anchor="b">
            <a:normAutofit/>
          </a:bodyPr>
          <a:lstStyle/>
          <a:p>
            <a:pPr algn="r"/>
            <a:r>
              <a:rPr lang="en-US" sz="4000">
                <a:solidFill>
                  <a:srgbClr val="FFFFFF"/>
                </a:solidFill>
                <a:latin typeface="Corbel"/>
              </a:rPr>
              <a:t>Digital inclusion impact </a:t>
            </a:r>
            <a:endParaRPr lang="en-US" sz="4000">
              <a:solidFill>
                <a:srgbClr val="FFFFFF"/>
              </a:solidFill>
              <a:ea typeface="Calibri Light"/>
              <a:cs typeface="Calibri Light"/>
            </a:endParaRPr>
          </a:p>
        </p:txBody>
      </p:sp>
      <p:sp>
        <p:nvSpPr>
          <p:cNvPr id="6" name="Content Placeholder 5">
            <a:extLst>
              <a:ext uri="{FF2B5EF4-FFF2-40B4-BE49-F238E27FC236}">
                <a16:creationId xmlns:a16="http://schemas.microsoft.com/office/drawing/2014/main" id="{2843E414-2B2F-1EC7-D86F-9A7260868502}"/>
              </a:ext>
            </a:extLst>
          </p:cNvPr>
          <p:cNvSpPr>
            <a:spLocks noGrp="1"/>
          </p:cNvSpPr>
          <p:nvPr>
            <p:ph idx="1"/>
          </p:nvPr>
        </p:nvSpPr>
        <p:spPr>
          <a:xfrm>
            <a:off x="4649246" y="669363"/>
            <a:ext cx="3142472" cy="5534211"/>
          </a:xfrm>
        </p:spPr>
        <p:txBody>
          <a:bodyPr vert="horz" lIns="91440" tIns="45720" rIns="91440" bIns="45720" rtlCol="0" anchor="ctr">
            <a:normAutofit/>
          </a:bodyPr>
          <a:lstStyle/>
          <a:p>
            <a:pPr marL="0" indent="0">
              <a:buNone/>
            </a:pPr>
            <a:r>
              <a:rPr lang="en-US" sz="1300">
                <a:latin typeface="Corbel"/>
              </a:rPr>
              <a:t>•Introduction about the digital inclusion project, the courses provided. And mention of St. Monica trust for providing funds.</a:t>
            </a:r>
            <a:endParaRPr lang="en-US" sz="1300">
              <a:ea typeface="Calibri" panose="020F0502020204030204"/>
              <a:cs typeface="Calibri" panose="020F0502020204030204"/>
            </a:endParaRPr>
          </a:p>
          <a:p>
            <a:pPr marL="0" indent="0">
              <a:buNone/>
            </a:pPr>
            <a:r>
              <a:rPr lang="en-US" sz="1300">
                <a:latin typeface="Corbel"/>
              </a:rPr>
              <a:t>•The course types available (C1 &amp; C2) and aim/goals can be mentioned and can be demonstrated in small tiles or blocks which will be clickable to see the whole details. </a:t>
            </a:r>
            <a:endParaRPr lang="en-US" sz="1300">
              <a:ea typeface="Calibri" panose="020F0502020204030204"/>
              <a:cs typeface="Calibri" panose="020F0502020204030204"/>
            </a:endParaRPr>
          </a:p>
          <a:p>
            <a:pPr marL="0" indent="0">
              <a:buNone/>
            </a:pPr>
            <a:r>
              <a:rPr lang="en-US" sz="1300">
                <a:latin typeface="Corbel"/>
              </a:rPr>
              <a:t>•At the top bubbles we can show KPI metrics based on people’s feedback of average change percentage of people taken the course which would also show success rate.</a:t>
            </a:r>
            <a:endParaRPr lang="en-US" sz="1300">
              <a:ea typeface="Calibri" panose="020F0502020204030204"/>
              <a:cs typeface="Calibri" panose="020F0502020204030204"/>
            </a:endParaRPr>
          </a:p>
          <a:p>
            <a:pPr marL="0" indent="0">
              <a:buNone/>
            </a:pPr>
            <a:r>
              <a:rPr lang="en-US" sz="1300">
                <a:latin typeface="Corbel"/>
              </a:rPr>
              <a:t>•Average of </a:t>
            </a:r>
            <a:r>
              <a:rPr lang="en-US" sz="1300" b="1">
                <a:latin typeface="Corbel"/>
              </a:rPr>
              <a:t>96% change</a:t>
            </a:r>
            <a:r>
              <a:rPr lang="en-US" sz="1300">
                <a:latin typeface="Corbel"/>
              </a:rPr>
              <a:t> was seen in people “confident using technology”.</a:t>
            </a:r>
            <a:endParaRPr lang="en-US" sz="1300">
              <a:latin typeface="Calibri" panose="020F0502020204030204"/>
              <a:ea typeface="Calibri" panose="020F0502020204030204"/>
              <a:cs typeface="Calibri" panose="020F0502020204030204"/>
            </a:endParaRPr>
          </a:p>
          <a:p>
            <a:pPr marL="0" indent="0">
              <a:buNone/>
            </a:pPr>
            <a:r>
              <a:rPr lang="en-US" sz="1300">
                <a:latin typeface="Corbel"/>
              </a:rPr>
              <a:t>•</a:t>
            </a:r>
            <a:r>
              <a:rPr lang="en-US" sz="1300" b="1">
                <a:latin typeface="Corbel"/>
              </a:rPr>
              <a:t>95% change </a:t>
            </a:r>
            <a:r>
              <a:rPr lang="en-US" sz="1300">
                <a:latin typeface="Corbel"/>
              </a:rPr>
              <a:t>was felt in people who believed “they could contribute to the society” post course.</a:t>
            </a:r>
            <a:endParaRPr lang="en-US" sz="1300">
              <a:ea typeface="Calibri" panose="020F0502020204030204"/>
              <a:cs typeface="Calibri" panose="020F0502020204030204"/>
            </a:endParaRPr>
          </a:p>
          <a:p>
            <a:pPr marL="0" indent="0">
              <a:buNone/>
            </a:pPr>
            <a:r>
              <a:rPr lang="en-US" sz="1300">
                <a:latin typeface="Corbel"/>
              </a:rPr>
              <a:t>•People felt safe using internet post course with </a:t>
            </a:r>
            <a:r>
              <a:rPr lang="en-US" sz="1300" b="1">
                <a:latin typeface="Corbel"/>
              </a:rPr>
              <a:t>90% change rate.</a:t>
            </a:r>
            <a:endParaRPr lang="en-US" sz="1300">
              <a:ea typeface="Calibri" panose="020F0502020204030204"/>
              <a:cs typeface="Calibri" panose="020F0502020204030204"/>
            </a:endParaRPr>
          </a:p>
          <a:p>
            <a:pPr marL="0" indent="0">
              <a:buNone/>
            </a:pPr>
            <a:r>
              <a:rPr lang="en-US" sz="1300">
                <a:latin typeface="Corbel"/>
              </a:rPr>
              <a:t>•There was </a:t>
            </a:r>
            <a:r>
              <a:rPr lang="en-US" sz="1300" b="1">
                <a:latin typeface="Corbel"/>
              </a:rPr>
              <a:t>91% change rate </a:t>
            </a:r>
            <a:r>
              <a:rPr lang="en-US" sz="1300">
                <a:latin typeface="Corbel"/>
              </a:rPr>
              <a:t>who felt they learned a new skill</a:t>
            </a:r>
            <a:endParaRPr lang="en-US" sz="1300">
              <a:ea typeface="Calibri" panose="020F0502020204030204"/>
              <a:cs typeface="Calibri" panose="020F0502020204030204"/>
            </a:endParaRPr>
          </a:p>
        </p:txBody>
      </p:sp>
      <p:pic>
        <p:nvPicPr>
          <p:cNvPr id="8" name="Picture 7" descr="A computer screen with text and numbers">
            <a:extLst>
              <a:ext uri="{FF2B5EF4-FFF2-40B4-BE49-F238E27FC236}">
                <a16:creationId xmlns:a16="http://schemas.microsoft.com/office/drawing/2014/main" id="{7EA33AF9-8C83-4B7D-BB0A-F77CFBFDFAFD}"/>
              </a:ext>
            </a:extLst>
          </p:cNvPr>
          <p:cNvPicPr>
            <a:picLocks noChangeAspect="1"/>
          </p:cNvPicPr>
          <p:nvPr/>
        </p:nvPicPr>
        <p:blipFill rotWithShape="1">
          <a:blip r:embed="rId3"/>
          <a:srcRect l="15320" r="15894"/>
          <a:stretch/>
        </p:blipFill>
        <p:spPr>
          <a:xfrm>
            <a:off x="8331957" y="3420897"/>
            <a:ext cx="3860043" cy="3437103"/>
          </a:xfrm>
          <a:prstGeom prst="rect">
            <a:avLst/>
          </a:prstGeom>
        </p:spPr>
      </p:pic>
    </p:spTree>
    <p:extLst>
      <p:ext uri="{BB962C8B-B14F-4D97-AF65-F5344CB8AC3E}">
        <p14:creationId xmlns:p14="http://schemas.microsoft.com/office/powerpoint/2010/main" val="4202585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6AACA-834F-4BE4-F44A-3414380258EE}"/>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latin typeface="Corbel"/>
              </a:rPr>
              <a:t>THE IMPACT GOALS</a:t>
            </a:r>
            <a:endParaRPr lang="en-US" sz="4000">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id="{25543CBC-3EBC-A4C5-7AF8-00828D532F02}"/>
              </a:ext>
            </a:extLst>
          </p:cNvPr>
          <p:cNvSpPr>
            <a:spLocks noGrp="1"/>
          </p:cNvSpPr>
          <p:nvPr>
            <p:ph idx="1"/>
          </p:nvPr>
        </p:nvSpPr>
        <p:spPr>
          <a:xfrm>
            <a:off x="4581727" y="649480"/>
            <a:ext cx="3025303" cy="5546047"/>
          </a:xfrm>
        </p:spPr>
        <p:txBody>
          <a:bodyPr vert="horz" lIns="91440" tIns="45720" rIns="91440" bIns="45720" rtlCol="0" anchor="ctr">
            <a:normAutofit/>
          </a:bodyPr>
          <a:lstStyle/>
          <a:p>
            <a:pPr marL="0" indent="0">
              <a:buNone/>
            </a:pPr>
            <a:r>
              <a:rPr lang="en-US" sz="2000" b="1">
                <a:ea typeface="+mn-lt"/>
                <a:cs typeface="+mn-lt"/>
              </a:rPr>
              <a:t>Digital Literacy Improvement</a:t>
            </a:r>
            <a:endParaRPr lang="en-US" sz="2000">
              <a:ea typeface="Calibri" panose="020F0502020204030204"/>
              <a:cs typeface="Calibri" panose="020F0502020204030204"/>
            </a:endParaRPr>
          </a:p>
          <a:p>
            <a:pPr marL="0" indent="0">
              <a:buNone/>
            </a:pPr>
            <a:r>
              <a:rPr lang="en-US" sz="2000">
                <a:ea typeface="+mn-lt"/>
                <a:cs typeface="+mn-lt"/>
              </a:rPr>
              <a:t>•</a:t>
            </a:r>
            <a:r>
              <a:rPr lang="en-US" sz="2000" b="1">
                <a:ea typeface="+mn-lt"/>
                <a:cs typeface="+mn-lt"/>
              </a:rPr>
              <a:t>Week 1:</a:t>
            </a:r>
            <a:endParaRPr lang="en-US" sz="2000">
              <a:ea typeface="Calibri"/>
              <a:cs typeface="Calibri"/>
            </a:endParaRPr>
          </a:p>
          <a:p>
            <a:pPr marL="0" indent="0">
              <a:buNone/>
            </a:pPr>
            <a:r>
              <a:rPr lang="en-US" sz="2000">
                <a:ea typeface="+mn-lt"/>
                <a:cs typeface="+mn-lt"/>
              </a:rPr>
              <a:t>•Tony: 2 (very anxious, significant worries about attending)</a:t>
            </a:r>
            <a:endParaRPr lang="en-US" sz="2000">
              <a:ea typeface="Calibri" panose="020F0502020204030204"/>
              <a:cs typeface="Calibri" panose="020F0502020204030204"/>
            </a:endParaRPr>
          </a:p>
          <a:p>
            <a:pPr marL="0" indent="0">
              <a:buNone/>
            </a:pPr>
            <a:r>
              <a:rPr lang="en-US" sz="2000">
                <a:ea typeface="+mn-lt"/>
                <a:cs typeface="+mn-lt"/>
              </a:rPr>
              <a:t>•Rita: 4 (social but has never attended any courses or worked before)</a:t>
            </a:r>
            <a:endParaRPr lang="en-US" sz="2000">
              <a:ea typeface="Calibri" panose="020F0502020204030204"/>
              <a:cs typeface="Calibri" panose="020F0502020204030204"/>
            </a:endParaRPr>
          </a:p>
          <a:p>
            <a:pPr marL="0" indent="0">
              <a:buNone/>
            </a:pPr>
            <a:r>
              <a:rPr lang="en-US" sz="2000">
                <a:ea typeface="+mn-lt"/>
                <a:cs typeface="+mn-lt"/>
              </a:rPr>
              <a:t>•</a:t>
            </a:r>
            <a:r>
              <a:rPr lang="en-US" sz="2000" b="1">
                <a:ea typeface="+mn-lt"/>
                <a:cs typeface="+mn-lt"/>
              </a:rPr>
              <a:t>Week 5:</a:t>
            </a:r>
            <a:endParaRPr lang="en-US" sz="2000">
              <a:ea typeface="Calibri" panose="020F0502020204030204"/>
              <a:cs typeface="Calibri" panose="020F0502020204030204"/>
            </a:endParaRPr>
          </a:p>
          <a:p>
            <a:pPr marL="0" indent="0">
              <a:buNone/>
            </a:pPr>
            <a:r>
              <a:rPr lang="en-US" sz="2000">
                <a:ea typeface="+mn-lt"/>
                <a:cs typeface="+mn-lt"/>
              </a:rPr>
              <a:t>•Tony: 7 (notices a decrease in fear of the digital world, feels more optimistic)</a:t>
            </a:r>
            <a:endParaRPr lang="en-US" sz="2000">
              <a:ea typeface="Calibri" panose="020F0502020204030204"/>
              <a:cs typeface="Calibri" panose="020F0502020204030204"/>
            </a:endParaRPr>
          </a:p>
          <a:p>
            <a:pPr marL="0" indent="0">
              <a:buNone/>
            </a:pPr>
            <a:r>
              <a:rPr lang="en-US" sz="2000">
                <a:ea typeface="+mn-lt"/>
                <a:cs typeface="+mn-lt"/>
              </a:rPr>
              <a:t>•Rita: 8 (orders Wi-Fi for home, expresses desire to continue learning)</a:t>
            </a:r>
            <a:endParaRPr lang="en-US" sz="2000">
              <a:ea typeface="Calibri" panose="020F0502020204030204"/>
              <a:cs typeface="Calibri" panose="020F0502020204030204"/>
            </a:endParaRPr>
          </a:p>
          <a:p>
            <a:endParaRPr lang="en-US" sz="2000">
              <a:ea typeface="Calibri" panose="020F0502020204030204"/>
              <a:cs typeface="Calibri" panose="020F0502020204030204"/>
            </a:endParaRPr>
          </a:p>
        </p:txBody>
      </p:sp>
      <p:pic>
        <p:nvPicPr>
          <p:cNvPr id="4" name="Picture 3" descr="A poster with people sitting at desks and text">
            <a:extLst>
              <a:ext uri="{FF2B5EF4-FFF2-40B4-BE49-F238E27FC236}">
                <a16:creationId xmlns:a16="http://schemas.microsoft.com/office/drawing/2014/main" id="{E3A51B3C-25D2-2D39-D839-B97889DF5413}"/>
              </a:ext>
            </a:extLst>
          </p:cNvPr>
          <p:cNvPicPr>
            <a:picLocks noChangeAspect="1"/>
          </p:cNvPicPr>
          <p:nvPr/>
        </p:nvPicPr>
        <p:blipFill>
          <a:blip r:embed="rId2"/>
          <a:stretch>
            <a:fillRect/>
          </a:stretch>
        </p:blipFill>
        <p:spPr>
          <a:xfrm>
            <a:off x="8109502" y="1984109"/>
            <a:ext cx="3615776" cy="2901660"/>
          </a:xfrm>
          <a:prstGeom prst="rect">
            <a:avLst/>
          </a:prstGeom>
        </p:spPr>
      </p:pic>
    </p:spTree>
    <p:extLst>
      <p:ext uri="{BB962C8B-B14F-4D97-AF65-F5344CB8AC3E}">
        <p14:creationId xmlns:p14="http://schemas.microsoft.com/office/powerpoint/2010/main" val="1413756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oup of people sitting at tables&#10;&#10;Description automatically generated">
            <a:extLst>
              <a:ext uri="{FF2B5EF4-FFF2-40B4-BE49-F238E27FC236}">
                <a16:creationId xmlns:a16="http://schemas.microsoft.com/office/drawing/2014/main" id="{77055EF6-CCA2-A9A0-87F5-E95040E6B576}"/>
              </a:ext>
            </a:extLst>
          </p:cNvPr>
          <p:cNvPicPr>
            <a:picLocks noChangeAspect="1"/>
          </p:cNvPicPr>
          <p:nvPr/>
        </p:nvPicPr>
        <p:blipFill>
          <a:blip r:embed="rId2"/>
          <a:stretch>
            <a:fillRect/>
          </a:stretch>
        </p:blipFill>
        <p:spPr>
          <a:xfrm>
            <a:off x="828786" y="457200"/>
            <a:ext cx="2622154" cy="2633583"/>
          </a:xfrm>
          <a:prstGeom prst="rect">
            <a:avLst/>
          </a:prstGeom>
        </p:spPr>
      </p:pic>
      <p:pic>
        <p:nvPicPr>
          <p:cNvPr id="5" name="Picture 4" descr="A couple of men with speech bubbles&#10;&#10;Description automatically generated">
            <a:extLst>
              <a:ext uri="{FF2B5EF4-FFF2-40B4-BE49-F238E27FC236}">
                <a16:creationId xmlns:a16="http://schemas.microsoft.com/office/drawing/2014/main" id="{8F1CFE09-BC09-7FFC-05DF-95A8706F5FC5}"/>
              </a:ext>
            </a:extLst>
          </p:cNvPr>
          <p:cNvPicPr>
            <a:picLocks noChangeAspect="1"/>
          </p:cNvPicPr>
          <p:nvPr/>
        </p:nvPicPr>
        <p:blipFill>
          <a:blip r:embed="rId3"/>
          <a:stretch>
            <a:fillRect/>
          </a:stretch>
        </p:blipFill>
        <p:spPr>
          <a:xfrm>
            <a:off x="833758" y="3543339"/>
            <a:ext cx="2633608" cy="2653200"/>
          </a:xfrm>
          <a:prstGeom prst="rect">
            <a:avLst/>
          </a:prstGeom>
        </p:spPr>
      </p:pic>
      <p:sp>
        <p:nvSpPr>
          <p:cNvPr id="6" name="TextBox 5">
            <a:extLst>
              <a:ext uri="{FF2B5EF4-FFF2-40B4-BE49-F238E27FC236}">
                <a16:creationId xmlns:a16="http://schemas.microsoft.com/office/drawing/2014/main" id="{0878131A-B788-45FD-EDAC-FB23AD0B0385}"/>
              </a:ext>
            </a:extLst>
          </p:cNvPr>
          <p:cNvSpPr txBox="1"/>
          <p:nvPr/>
        </p:nvSpPr>
        <p:spPr>
          <a:xfrm>
            <a:off x="5013029" y="457200"/>
            <a:ext cx="6658002" cy="15194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54421" indent="-354421" defTabSz="932688">
              <a:spcAft>
                <a:spcPts val="600"/>
              </a:spcAft>
              <a:buChar char="•"/>
            </a:pPr>
            <a:r>
              <a:rPr lang="en-US" sz="1836" b="1" i="1" kern="1200">
                <a:solidFill>
                  <a:schemeClr val="bg1"/>
                </a:solidFill>
                <a:latin typeface="+mn-lt"/>
                <a:ea typeface="+mn-ea"/>
                <a:cs typeface="+mn-cs"/>
              </a:rPr>
              <a:t>Based on the weekly response from the case study, we can compare the week one response and final week response with infographics of each person. Where its clickable and will take you to another page to show every week response during the course</a:t>
            </a:r>
            <a:endParaRPr lang="en-US" b="1" i="1">
              <a:solidFill>
                <a:schemeClr val="bg1"/>
              </a:solidFill>
            </a:endParaRPr>
          </a:p>
        </p:txBody>
      </p:sp>
      <p:sp>
        <p:nvSpPr>
          <p:cNvPr id="7" name="TextBox 6">
            <a:extLst>
              <a:ext uri="{FF2B5EF4-FFF2-40B4-BE49-F238E27FC236}">
                <a16:creationId xmlns:a16="http://schemas.microsoft.com/office/drawing/2014/main" id="{6C693D59-62C1-7603-8DAD-41FB9F873160}"/>
              </a:ext>
            </a:extLst>
          </p:cNvPr>
          <p:cNvSpPr txBox="1"/>
          <p:nvPr/>
        </p:nvSpPr>
        <p:spPr>
          <a:xfrm>
            <a:off x="5013029" y="1977825"/>
            <a:ext cx="6377270" cy="949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54421" indent="-354421" defTabSz="932688">
              <a:spcAft>
                <a:spcPts val="600"/>
              </a:spcAft>
              <a:buChar char="•"/>
            </a:pPr>
            <a:r>
              <a:rPr lang="en-IN" sz="1836" b="1" kern="1200">
                <a:solidFill>
                  <a:schemeClr val="bg1"/>
                </a:solidFill>
                <a:latin typeface="+mn-lt"/>
                <a:ea typeface="+mn-ea"/>
                <a:cs typeface="+mn-cs"/>
              </a:rPr>
              <a:t>A Slider can be provided where the quotes pop up when its moved on the selected week. This can show the progress timeline.</a:t>
            </a:r>
            <a:endParaRPr lang="en-IN" b="1">
              <a:solidFill>
                <a:schemeClr val="bg1"/>
              </a:solidFill>
            </a:endParaRPr>
          </a:p>
        </p:txBody>
      </p:sp>
      <p:pic>
        <p:nvPicPr>
          <p:cNvPr id="8" name="Picture 7" descr="A diagram of a timeline&#10;&#10;Description automatically generated">
            <a:extLst>
              <a:ext uri="{FF2B5EF4-FFF2-40B4-BE49-F238E27FC236}">
                <a16:creationId xmlns:a16="http://schemas.microsoft.com/office/drawing/2014/main" id="{E3644AC5-F77C-05C9-779A-6F57C3AA807D}"/>
              </a:ext>
            </a:extLst>
          </p:cNvPr>
          <p:cNvPicPr>
            <a:picLocks noChangeAspect="1"/>
          </p:cNvPicPr>
          <p:nvPr/>
        </p:nvPicPr>
        <p:blipFill>
          <a:blip r:embed="rId4"/>
          <a:stretch>
            <a:fillRect/>
          </a:stretch>
        </p:blipFill>
        <p:spPr>
          <a:xfrm>
            <a:off x="5355207" y="3339078"/>
            <a:ext cx="5077283" cy="3061722"/>
          </a:xfrm>
          <a:prstGeom prst="rect">
            <a:avLst/>
          </a:prstGeom>
        </p:spPr>
      </p:pic>
    </p:spTree>
    <p:extLst>
      <p:ext uri="{BB962C8B-B14F-4D97-AF65-F5344CB8AC3E}">
        <p14:creationId xmlns:p14="http://schemas.microsoft.com/office/powerpoint/2010/main" val="668083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B2FE57B-F8A2-93C6-250A-C704DCDAD5A7}"/>
              </a:ext>
            </a:extLst>
          </p:cNvPr>
          <p:cNvSpPr txBox="1"/>
          <p:nvPr/>
        </p:nvSpPr>
        <p:spPr>
          <a:xfrm>
            <a:off x="317331" y="289451"/>
            <a:ext cx="6235268" cy="575892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62500" lnSpcReduction="20000"/>
          </a:bodyPr>
          <a:lstStyle/>
          <a:p>
            <a:pPr>
              <a:lnSpc>
                <a:spcPct val="90000"/>
              </a:lnSpc>
              <a:spcAft>
                <a:spcPts val="600"/>
              </a:spcAft>
            </a:pPr>
            <a:r>
              <a:rPr lang="en-US" sz="2900" b="1"/>
              <a:t>Personal Empowerment &amp; Confidence:</a:t>
            </a:r>
          </a:p>
          <a:p>
            <a:pPr>
              <a:lnSpc>
                <a:spcPct val="90000"/>
              </a:lnSpc>
              <a:spcAft>
                <a:spcPts val="600"/>
              </a:spcAft>
            </a:pPr>
            <a:endParaRPr lang="en-US" sz="2400" b="1"/>
          </a:p>
          <a:p>
            <a:pPr marL="187635" indent="-187635" defTabSz="493776">
              <a:spcAft>
                <a:spcPts val="600"/>
              </a:spcAft>
              <a:buChar char="•"/>
            </a:pPr>
            <a:r>
              <a:rPr lang="en-IN" sz="2400" kern="1200">
                <a:solidFill>
                  <a:schemeClr val="tx1"/>
                </a:solidFill>
                <a:latin typeface="+mn-lt"/>
                <a:ea typeface="+mn-ea"/>
                <a:cs typeface="+mn-cs"/>
              </a:rPr>
              <a:t>Improvement in Confidence and Skills</a:t>
            </a:r>
          </a:p>
          <a:p>
            <a:pPr marL="187635" indent="-187635" defTabSz="493776">
              <a:spcAft>
                <a:spcPts val="600"/>
              </a:spcAft>
              <a:buChar char="•"/>
            </a:pPr>
            <a:r>
              <a:rPr lang="en-IN" sz="2400" i="1" kern="1200">
                <a:solidFill>
                  <a:schemeClr val="tx1"/>
                </a:solidFill>
                <a:latin typeface="+mn-lt"/>
                <a:ea typeface="+mn-ea"/>
                <a:cs typeface="+mn-cs"/>
              </a:rPr>
              <a:t>Overcoming Fear and Anxiety</a:t>
            </a:r>
          </a:p>
          <a:p>
            <a:pPr marL="187635" indent="-187635" defTabSz="493776">
              <a:spcAft>
                <a:spcPts val="600"/>
              </a:spcAft>
              <a:buChar char="•"/>
            </a:pPr>
            <a:r>
              <a:rPr lang="en-IN" sz="2400" i="1" kern="1200">
                <a:solidFill>
                  <a:schemeClr val="tx1"/>
                </a:solidFill>
                <a:latin typeface="+mn-lt"/>
                <a:ea typeface="+mn-ea"/>
                <a:cs typeface="+mn-cs"/>
              </a:rPr>
              <a:t>Engagement with Digital Tools</a:t>
            </a:r>
          </a:p>
          <a:p>
            <a:pPr marL="187635" indent="-187635" defTabSz="493776">
              <a:spcAft>
                <a:spcPts val="600"/>
              </a:spcAft>
              <a:buChar char="•"/>
            </a:pPr>
            <a:endParaRPr lang="en-IN" sz="2400" i="1"/>
          </a:p>
          <a:p>
            <a:pPr defTabSz="493776">
              <a:spcAft>
                <a:spcPts val="600"/>
              </a:spcAft>
            </a:pPr>
            <a:r>
              <a:rPr lang="en-IN" sz="2900" b="1" kern="1200">
                <a:solidFill>
                  <a:schemeClr val="tx1"/>
                </a:solidFill>
                <a:latin typeface="+mn-lt"/>
                <a:ea typeface="+mn-ea"/>
                <a:cs typeface="+mn-cs"/>
              </a:rPr>
              <a:t>Creation of Supportive Learning Environment:</a:t>
            </a:r>
            <a:endParaRPr lang="en-IN" sz="2900" b="1">
              <a:ea typeface="Calibri"/>
              <a:cs typeface="Calibri"/>
            </a:endParaRPr>
          </a:p>
          <a:p>
            <a:pPr defTabSz="493776">
              <a:spcAft>
                <a:spcPts val="600"/>
              </a:spcAft>
            </a:pPr>
            <a:endParaRPr lang="en-IN" sz="2800"/>
          </a:p>
          <a:p>
            <a:pPr marL="187566" indent="-187566" defTabSz="493776">
              <a:spcAft>
                <a:spcPts val="600"/>
              </a:spcAft>
              <a:buChar char="•"/>
            </a:pPr>
            <a:r>
              <a:rPr lang="en-IN" sz="2400" kern="1200">
                <a:solidFill>
                  <a:schemeClr val="tx1"/>
                </a:solidFill>
                <a:ea typeface="+mn-ea"/>
                <a:cs typeface="+mn-cs"/>
              </a:rPr>
              <a:t>The establishment of a friendly group of mature students, as described by Tony, where participants felt confident to interact and support each other, further facilitated personal empowerment among the course attendees.</a:t>
            </a:r>
            <a:endParaRPr lang="en-IN" sz="2400" kern="1200">
              <a:solidFill>
                <a:schemeClr val="tx1"/>
              </a:solidFill>
              <a:ea typeface="+mn-ea"/>
              <a:cs typeface="Calibri"/>
            </a:endParaRPr>
          </a:p>
          <a:p>
            <a:pPr marL="187566" indent="-187566" defTabSz="493776">
              <a:spcAft>
                <a:spcPts val="600"/>
              </a:spcAft>
              <a:buChar char="•"/>
            </a:pPr>
            <a:r>
              <a:rPr lang="en-IN" sz="2400" kern="1200">
                <a:solidFill>
                  <a:schemeClr val="tx1"/>
                </a:solidFill>
                <a:ea typeface="+mn-ea"/>
                <a:cs typeface="+mn-cs"/>
              </a:rPr>
              <a:t>iPads are provided by the charity for people to learn as per their convenient.</a:t>
            </a:r>
          </a:p>
          <a:p>
            <a:pPr marL="187566" indent="-187566" defTabSz="493776">
              <a:spcAft>
                <a:spcPts val="600"/>
              </a:spcAft>
              <a:buChar char="•"/>
            </a:pPr>
            <a:r>
              <a:rPr lang="en-US" sz="2400" kern="1200">
                <a:solidFill>
                  <a:schemeClr val="tx1"/>
                </a:solidFill>
                <a:ea typeface="+mn-ea"/>
                <a:cs typeface="+mn-cs"/>
              </a:rPr>
              <a:t>Both goals can be demonstrated with the feedbacks from the participants.</a:t>
            </a:r>
            <a:endParaRPr lang="en-IN" sz="2400">
              <a:cs typeface="Calibri" panose="020F0502020204030204"/>
            </a:endParaRPr>
          </a:p>
          <a:p>
            <a:pPr defTabSz="493776">
              <a:spcAft>
                <a:spcPts val="600"/>
              </a:spcAft>
            </a:pPr>
            <a:r>
              <a:rPr lang="en-IN" sz="2400" kern="100">
                <a:solidFill>
                  <a:schemeClr val="tx1"/>
                </a:solidFill>
                <a:ea typeface="+mn-ea"/>
                <a:cs typeface="Times New Roman"/>
              </a:rPr>
              <a:t>Post-course feedback highlighted participants' increased understanding and confidence quotes like “</a:t>
            </a:r>
            <a:r>
              <a:rPr lang="en-IN" sz="2400" b="1" kern="100">
                <a:solidFill>
                  <a:schemeClr val="tx1"/>
                </a:solidFill>
                <a:ea typeface="+mn-ea"/>
                <a:cs typeface="Times New Roman"/>
              </a:rPr>
              <a:t>This course has given me more understanding and confidence</a:t>
            </a:r>
            <a:r>
              <a:rPr lang="en-IN" sz="2400" kern="100">
                <a:solidFill>
                  <a:schemeClr val="tx1"/>
                </a:solidFill>
                <a:ea typeface="+mn-ea"/>
                <a:cs typeface="Times New Roman"/>
              </a:rPr>
              <a:t>..." and "</a:t>
            </a:r>
            <a:r>
              <a:rPr lang="en-IN" sz="2400" b="1" kern="100">
                <a:solidFill>
                  <a:schemeClr val="tx1"/>
                </a:solidFill>
                <a:ea typeface="+mn-ea"/>
                <a:cs typeface="Times New Roman"/>
              </a:rPr>
              <a:t>Definitely a confidence booster</a:t>
            </a:r>
            <a:r>
              <a:rPr lang="en-IN" sz="2400" kern="100">
                <a:solidFill>
                  <a:schemeClr val="tx1"/>
                </a:solidFill>
                <a:ea typeface="+mn-ea"/>
                <a:cs typeface="Times New Roman"/>
              </a:rPr>
              <a:t>" and “</a:t>
            </a:r>
            <a:r>
              <a:rPr lang="en-IN" sz="2400" b="1" kern="100">
                <a:solidFill>
                  <a:schemeClr val="tx1"/>
                </a:solidFill>
                <a:ea typeface="+mn-ea"/>
                <a:cs typeface="Times New Roman"/>
              </a:rPr>
              <a:t>I bought my first Christmas Present online </a:t>
            </a:r>
            <a:r>
              <a:rPr lang="en-IN" sz="2400" kern="100">
                <a:solidFill>
                  <a:schemeClr val="tx1"/>
                </a:solidFill>
                <a:ea typeface="+mn-ea"/>
                <a:cs typeface="Times New Roman"/>
              </a:rPr>
              <a:t>“reflect the personal empowerment aspect of the course.</a:t>
            </a:r>
            <a:endParaRPr lang="en-IN" sz="2400">
              <a:cs typeface="Calibri" panose="020F0502020204030204"/>
            </a:endParaRPr>
          </a:p>
          <a:p>
            <a:pPr marL="187566" indent="-187566" defTabSz="493776">
              <a:spcAft>
                <a:spcPts val="600"/>
              </a:spcAft>
              <a:buChar char="•"/>
            </a:pPr>
            <a:r>
              <a:rPr lang="en-IN" sz="2400" kern="100">
                <a:solidFill>
                  <a:schemeClr val="tx1"/>
                </a:solidFill>
                <a:ea typeface="+mn-ea"/>
                <a:cs typeface="Times New Roman"/>
              </a:rPr>
              <a:t>We can show all the post feedback and responses in the bottom of the page which assures that these courses can be trusted and relied on as many people have seen improvement through these courses.</a:t>
            </a:r>
          </a:p>
          <a:p>
            <a:pPr marL="187635" indent="-187635" defTabSz="493776">
              <a:spcAft>
                <a:spcPts val="600"/>
              </a:spcAft>
              <a:buChar char="•"/>
            </a:pPr>
            <a:endParaRPr lang="en-IN" sz="2400" i="1"/>
          </a:p>
          <a:p>
            <a:pPr>
              <a:lnSpc>
                <a:spcPct val="90000"/>
              </a:lnSpc>
              <a:spcAft>
                <a:spcPts val="600"/>
              </a:spcAft>
            </a:pPr>
            <a:endParaRPr lang="en-US" sz="2400" b="1"/>
          </a:p>
        </p:txBody>
      </p:sp>
      <p:sp>
        <p:nvSpPr>
          <p:cNvPr id="16" name="Rectangle 15">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and person looking at a tablet&#10;&#10;Description automatically generated">
            <a:extLst>
              <a:ext uri="{FF2B5EF4-FFF2-40B4-BE49-F238E27FC236}">
                <a16:creationId xmlns:a16="http://schemas.microsoft.com/office/drawing/2014/main" id="{CAD2C67F-6A1D-2FA7-6BA9-1B71BE2EC89E}"/>
              </a:ext>
            </a:extLst>
          </p:cNvPr>
          <p:cNvPicPr>
            <a:picLocks noChangeAspect="1"/>
          </p:cNvPicPr>
          <p:nvPr/>
        </p:nvPicPr>
        <p:blipFill>
          <a:blip r:embed="rId2"/>
          <a:stretch>
            <a:fillRect/>
          </a:stretch>
        </p:blipFill>
        <p:spPr>
          <a:xfrm>
            <a:off x="7272848" y="253275"/>
            <a:ext cx="4324630" cy="3025898"/>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8FD012BE-AA64-B2D9-7F05-06BFF776C50D}"/>
              </a:ext>
            </a:extLst>
          </p:cNvPr>
          <p:cNvPicPr>
            <a:picLocks noChangeAspect="1"/>
          </p:cNvPicPr>
          <p:nvPr/>
        </p:nvPicPr>
        <p:blipFill>
          <a:blip r:embed="rId3"/>
          <a:stretch>
            <a:fillRect/>
          </a:stretch>
        </p:blipFill>
        <p:spPr>
          <a:xfrm>
            <a:off x="7880669" y="3417672"/>
            <a:ext cx="3108987" cy="2797064"/>
          </a:xfrm>
          <a:prstGeom prst="rect">
            <a:avLst/>
          </a:prstGeom>
        </p:spPr>
      </p:pic>
    </p:spTree>
    <p:extLst>
      <p:ext uri="{BB962C8B-B14F-4D97-AF65-F5344CB8AC3E}">
        <p14:creationId xmlns:p14="http://schemas.microsoft.com/office/powerpoint/2010/main" val="334765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ACA1C71-1FC4-AFF0-84E3-A73000ED7F78}"/>
              </a:ext>
            </a:extLst>
          </p:cNvPr>
          <p:cNvSpPr txBox="1"/>
          <p:nvPr/>
        </p:nvSpPr>
        <p:spPr>
          <a:xfrm>
            <a:off x="1067682" y="-69623"/>
            <a:ext cx="10176151" cy="109751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kern="1200">
                <a:solidFill>
                  <a:schemeClr val="tx1"/>
                </a:solidFill>
                <a:latin typeface="+mj-lt"/>
                <a:ea typeface="+mj-ea"/>
                <a:cs typeface="+mj-cs"/>
              </a:rPr>
              <a:t>Room Hire Data</a:t>
            </a:r>
          </a:p>
        </p:txBody>
      </p:sp>
      <p:sp>
        <p:nvSpPr>
          <p:cNvPr id="15" name="Rectangle 19">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1">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AE1247-78EF-9926-E8B6-9F50CCF92C8C}"/>
              </a:ext>
            </a:extLst>
          </p:cNvPr>
          <p:cNvSpPr txBox="1"/>
          <p:nvPr/>
        </p:nvSpPr>
        <p:spPr>
          <a:xfrm>
            <a:off x="4644045" y="1254102"/>
            <a:ext cx="3389858"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76656">
              <a:spcAft>
                <a:spcPts val="600"/>
              </a:spcAft>
            </a:pPr>
            <a:r>
              <a:rPr lang="en-US" sz="1200" b="1" kern="1200">
                <a:solidFill>
                  <a:schemeClr val="tx1"/>
                </a:solidFill>
                <a:ea typeface="+mn-ea"/>
                <a:cs typeface="+mn-cs"/>
              </a:rPr>
              <a:t>Header</a:t>
            </a:r>
            <a:r>
              <a:rPr lang="en-US" sz="1200" kern="1200">
                <a:solidFill>
                  <a:schemeClr val="tx1"/>
                </a:solidFill>
                <a:ea typeface="+mn-ea"/>
                <a:cs typeface="+mn-cs"/>
              </a:rPr>
              <a:t> - </a:t>
            </a:r>
            <a:r>
              <a:rPr lang="en-IN" sz="1200" kern="1200">
                <a:solidFill>
                  <a:schemeClr val="tx1"/>
                </a:solidFill>
                <a:ea typeface="+mn-ea"/>
                <a:cs typeface="Times New Roman"/>
              </a:rPr>
              <a:t>“Transforming Spaces, Empowering Community: Discover the Impact of Our Room Hire Program”</a:t>
            </a:r>
          </a:p>
          <a:p>
            <a:pPr defTabSz="676656">
              <a:spcAft>
                <a:spcPts val="600"/>
              </a:spcAft>
            </a:pPr>
            <a:r>
              <a:rPr lang="en-IN" sz="1200" b="1" i="1" kern="100">
                <a:solidFill>
                  <a:schemeClr val="tx1"/>
                </a:solidFill>
                <a:ea typeface="+mn-ea"/>
                <a:cs typeface="Times New Roman"/>
              </a:rPr>
              <a:t>Call to Action (CTA</a:t>
            </a:r>
            <a:r>
              <a:rPr lang="en-IN" sz="1200" kern="100">
                <a:solidFill>
                  <a:schemeClr val="tx1"/>
                </a:solidFill>
                <a:ea typeface="+mn-ea"/>
                <a:cs typeface="Times New Roman"/>
              </a:rPr>
              <a:t>) button on right top: include clear CTAs such as “Book a Room,” “Donate,” or “Get Involved.”</a:t>
            </a:r>
            <a:endParaRPr lang="en-IN" sz="1200" kern="100">
              <a:cs typeface="Times New Roman"/>
            </a:endParaRPr>
          </a:p>
        </p:txBody>
      </p:sp>
      <p:pic>
        <p:nvPicPr>
          <p:cNvPr id="4" name="Picture 3" descr="A computer on a desk&#10;&#10;Description automatically generated">
            <a:extLst>
              <a:ext uri="{FF2B5EF4-FFF2-40B4-BE49-F238E27FC236}">
                <a16:creationId xmlns:a16="http://schemas.microsoft.com/office/drawing/2014/main" id="{AE27E1AE-3C77-0C36-ABB4-2DB83DE1A4B2}"/>
              </a:ext>
            </a:extLst>
          </p:cNvPr>
          <p:cNvPicPr>
            <a:picLocks noChangeAspect="1"/>
          </p:cNvPicPr>
          <p:nvPr/>
        </p:nvPicPr>
        <p:blipFill>
          <a:blip r:embed="rId2"/>
          <a:stretch>
            <a:fillRect/>
          </a:stretch>
        </p:blipFill>
        <p:spPr>
          <a:xfrm>
            <a:off x="371872" y="851188"/>
            <a:ext cx="3854962" cy="3286823"/>
          </a:xfrm>
          <a:prstGeom prst="rect">
            <a:avLst/>
          </a:prstGeom>
        </p:spPr>
      </p:pic>
      <p:sp>
        <p:nvSpPr>
          <p:cNvPr id="5" name="TextBox 4">
            <a:extLst>
              <a:ext uri="{FF2B5EF4-FFF2-40B4-BE49-F238E27FC236}">
                <a16:creationId xmlns:a16="http://schemas.microsoft.com/office/drawing/2014/main" id="{6FE3C9B6-C5CE-906E-717C-27FA3C1D6C1F}"/>
              </a:ext>
            </a:extLst>
          </p:cNvPr>
          <p:cNvSpPr txBox="1"/>
          <p:nvPr/>
        </p:nvSpPr>
        <p:spPr>
          <a:xfrm>
            <a:off x="4014384" y="2901688"/>
            <a:ext cx="4282749"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54355" defTabSz="676656">
              <a:spcAft>
                <a:spcPts val="600"/>
              </a:spcAft>
            </a:pPr>
            <a:r>
              <a:rPr lang="en-IN" sz="1200" b="1" i="1" kern="1200">
                <a:ea typeface="+mn-ea"/>
                <a:cs typeface="Times New Roman"/>
              </a:rPr>
              <a:t>Use of infographic or graphs –</a:t>
            </a:r>
            <a:endParaRPr lang="en-US">
              <a:ea typeface="+mn-ea"/>
            </a:endParaRPr>
          </a:p>
          <a:p>
            <a:pPr marL="730250" indent="-175895" defTabSz="676656">
              <a:spcAft>
                <a:spcPts val="600"/>
              </a:spcAft>
              <a:buChar char="•"/>
            </a:pPr>
            <a:r>
              <a:rPr lang="en-US" sz="1200" kern="1200">
                <a:ea typeface="+mn-ea"/>
                <a:cs typeface="Times New Roman"/>
              </a:rPr>
              <a:t>A </a:t>
            </a:r>
            <a:r>
              <a:rPr lang="en-US" sz="1200">
                <a:cs typeface="Times New Roman"/>
              </a:rPr>
              <a:t>donut chart</a:t>
            </a:r>
            <a:r>
              <a:rPr lang="en-US" sz="1200" kern="1200">
                <a:ea typeface="+mn-ea"/>
                <a:cs typeface="Times New Roman"/>
              </a:rPr>
              <a:t> showing the room usage by type of event e.g., educational, cultural, social, private functions. Shows the diversity of interactions induced by the charity.</a:t>
            </a:r>
            <a:endParaRPr lang="en-US" sz="1200" kern="1200">
              <a:ea typeface="Calibri"/>
              <a:cs typeface="Times New Roman"/>
            </a:endParaRPr>
          </a:p>
          <a:p>
            <a:pPr marL="730250" indent="-175895" defTabSz="676656">
              <a:spcAft>
                <a:spcPts val="600"/>
              </a:spcAft>
              <a:buChar char="•"/>
            </a:pPr>
            <a:r>
              <a:rPr lang="en-US" sz="1200" kern="1200">
                <a:ea typeface="+mn-ea"/>
                <a:cs typeface="Times New Roman"/>
              </a:rPr>
              <a:t>showing details of various events conducted by the charity to keep everyone engaged socially creating new connections. Which also makes their time of the day emotionally positive(if conducted in the rooms).</a:t>
            </a:r>
            <a:endParaRPr lang="en-US" sz="1200" kern="1200">
              <a:ea typeface="Calibri"/>
              <a:cs typeface="Times New Roman"/>
            </a:endParaRPr>
          </a:p>
          <a:p>
            <a:pPr marL="730250" indent="-175895" defTabSz="676656">
              <a:spcAft>
                <a:spcPts val="600"/>
              </a:spcAft>
              <a:buChar char="•"/>
            </a:pPr>
            <a:r>
              <a:rPr lang="en-US" sz="1200" kern="1200">
                <a:ea typeface="+mn-ea"/>
                <a:cs typeface="Times New Roman"/>
              </a:rPr>
              <a:t>Repeat Bookings: which shows the consistency of people socializing through BS3 room events!</a:t>
            </a:r>
            <a:endParaRPr lang="en-US" sz="1200">
              <a:ea typeface="Calibri"/>
              <a:cs typeface="Times New Roman"/>
            </a:endParaRPr>
          </a:p>
        </p:txBody>
      </p:sp>
      <p:sp>
        <p:nvSpPr>
          <p:cNvPr id="7" name="TextBox 6">
            <a:extLst>
              <a:ext uri="{FF2B5EF4-FFF2-40B4-BE49-F238E27FC236}">
                <a16:creationId xmlns:a16="http://schemas.microsoft.com/office/drawing/2014/main" id="{124A78C8-3BE3-6E0A-AC92-13BE85AF6413}"/>
              </a:ext>
            </a:extLst>
          </p:cNvPr>
          <p:cNvSpPr txBox="1"/>
          <p:nvPr/>
        </p:nvSpPr>
        <p:spPr>
          <a:xfrm>
            <a:off x="1179306" y="4425333"/>
            <a:ext cx="3302923"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90962" indent="-209763" defTabSz="676656">
              <a:spcAft>
                <a:spcPts val="600"/>
              </a:spcAft>
              <a:buChar char="•"/>
            </a:pPr>
            <a:r>
              <a:rPr lang="en-US" sz="1200" kern="1200" dirty="0">
                <a:solidFill>
                  <a:schemeClr val="tx1"/>
                </a:solidFill>
                <a:latin typeface="Corbel"/>
                <a:ea typeface="+mn-ea"/>
                <a:cs typeface="+mn-cs"/>
              </a:rPr>
              <a:t>Total successful bookings – 79 (icon)</a:t>
            </a:r>
          </a:p>
          <a:p>
            <a:pPr marL="290962" indent="-209763" defTabSz="676656">
              <a:spcAft>
                <a:spcPts val="600"/>
              </a:spcAft>
              <a:buChar char="•"/>
            </a:pPr>
            <a:r>
              <a:rPr lang="en-US" sz="1200" kern="1200" dirty="0">
                <a:solidFill>
                  <a:schemeClr val="tx1"/>
                </a:solidFill>
                <a:latin typeface="Corbel"/>
                <a:ea typeface="+mn-ea"/>
                <a:cs typeface="+mn-cs"/>
              </a:rPr>
              <a:t>Total attendance so far– 1838 people</a:t>
            </a:r>
          </a:p>
          <a:p>
            <a:pPr marL="290962" indent="-209763" defTabSz="676656">
              <a:spcAft>
                <a:spcPts val="600"/>
              </a:spcAft>
              <a:buChar char="•"/>
            </a:pPr>
            <a:r>
              <a:rPr lang="en-US" sz="1200" kern="1200" dirty="0">
                <a:solidFill>
                  <a:schemeClr val="tx1"/>
                </a:solidFill>
                <a:latin typeface="Corbel"/>
                <a:ea typeface="+mn-ea"/>
                <a:cs typeface="+mn-cs"/>
              </a:rPr>
              <a:t>max occupancy in a room – ‘</a:t>
            </a:r>
            <a:r>
              <a:rPr lang="en-US" sz="1200" b="1" kern="1200" dirty="0">
                <a:solidFill>
                  <a:schemeClr val="tx1"/>
                </a:solidFill>
                <a:latin typeface="Corbel"/>
                <a:ea typeface="+mn-ea"/>
                <a:cs typeface="+mn-cs"/>
              </a:rPr>
              <a:t>120’ </a:t>
            </a:r>
            <a:r>
              <a:rPr lang="en-US" sz="1200" kern="1200" dirty="0">
                <a:solidFill>
                  <a:schemeClr val="tx1"/>
                </a:solidFill>
                <a:latin typeface="Corbel"/>
                <a:ea typeface="+mn-ea"/>
                <a:cs typeface="+mn-cs"/>
              </a:rPr>
              <a:t>(Milford hall)</a:t>
            </a:r>
          </a:p>
          <a:p>
            <a:pPr marL="290962" indent="-209763" defTabSz="676656">
              <a:spcAft>
                <a:spcPts val="600"/>
              </a:spcAft>
              <a:buChar char="•"/>
            </a:pPr>
            <a:r>
              <a:rPr lang="en-US" sz="1200" kern="1200" dirty="0">
                <a:solidFill>
                  <a:schemeClr val="tx1"/>
                </a:solidFill>
                <a:latin typeface="Corbel"/>
                <a:ea typeface="+mn-ea"/>
                <a:cs typeface="+mn-cs"/>
              </a:rPr>
              <a:t>Peak day in a week – Tuesdays, Thursdays, and Saturdays</a:t>
            </a:r>
          </a:p>
          <a:p>
            <a:pPr marL="290962" indent="-209763" defTabSz="676656">
              <a:spcAft>
                <a:spcPts val="600"/>
              </a:spcAft>
              <a:buChar char="•"/>
            </a:pPr>
            <a:r>
              <a:rPr lang="en-US" sz="1200" kern="1200" dirty="0">
                <a:solidFill>
                  <a:schemeClr val="tx1"/>
                </a:solidFill>
                <a:latin typeface="Corbel"/>
                <a:ea typeface="+mn-ea"/>
                <a:cs typeface="+mn-cs"/>
              </a:rPr>
              <a:t>Most demanded room – Jasper room</a:t>
            </a:r>
          </a:p>
          <a:p>
            <a:pPr>
              <a:spcAft>
                <a:spcPts val="600"/>
              </a:spcAft>
            </a:pPr>
            <a:endParaRPr lang="en-IN" sz="1200" dirty="0"/>
          </a:p>
        </p:txBody>
      </p:sp>
      <p:pic>
        <p:nvPicPr>
          <p:cNvPr id="8" name="Picture 7" descr="A blue and white flyer with a group of people&#10;&#10;Description automatically generated">
            <a:extLst>
              <a:ext uri="{FF2B5EF4-FFF2-40B4-BE49-F238E27FC236}">
                <a16:creationId xmlns:a16="http://schemas.microsoft.com/office/drawing/2014/main" id="{F6E2EA62-FD8C-FA3C-818F-AFBFC22D07DC}"/>
              </a:ext>
            </a:extLst>
          </p:cNvPr>
          <p:cNvPicPr>
            <a:picLocks noChangeAspect="1"/>
          </p:cNvPicPr>
          <p:nvPr/>
        </p:nvPicPr>
        <p:blipFill>
          <a:blip r:embed="rId3"/>
          <a:stretch>
            <a:fillRect/>
          </a:stretch>
        </p:blipFill>
        <p:spPr>
          <a:xfrm>
            <a:off x="8895555" y="5327989"/>
            <a:ext cx="840643" cy="847767"/>
          </a:xfrm>
          <a:prstGeom prst="rect">
            <a:avLst/>
          </a:prstGeom>
        </p:spPr>
      </p:pic>
      <p:pic>
        <p:nvPicPr>
          <p:cNvPr id="9" name="Picture 8" descr="A person holding a spoon&#10;&#10;Description automatically generated">
            <a:extLst>
              <a:ext uri="{FF2B5EF4-FFF2-40B4-BE49-F238E27FC236}">
                <a16:creationId xmlns:a16="http://schemas.microsoft.com/office/drawing/2014/main" id="{CB2C934A-AB8A-2A7A-9864-8D263DBF66C3}"/>
              </a:ext>
            </a:extLst>
          </p:cNvPr>
          <p:cNvPicPr>
            <a:picLocks noChangeAspect="1"/>
          </p:cNvPicPr>
          <p:nvPr/>
        </p:nvPicPr>
        <p:blipFill>
          <a:blip r:embed="rId4"/>
          <a:stretch>
            <a:fillRect/>
          </a:stretch>
        </p:blipFill>
        <p:spPr>
          <a:xfrm>
            <a:off x="9688303" y="4540765"/>
            <a:ext cx="1218220" cy="691037"/>
          </a:xfrm>
          <a:prstGeom prst="rect">
            <a:avLst/>
          </a:prstGeom>
        </p:spPr>
      </p:pic>
      <p:pic>
        <p:nvPicPr>
          <p:cNvPr id="10" name="Picture 9" descr="A poster for a community event&#10;&#10;Description automatically generated">
            <a:extLst>
              <a:ext uri="{FF2B5EF4-FFF2-40B4-BE49-F238E27FC236}">
                <a16:creationId xmlns:a16="http://schemas.microsoft.com/office/drawing/2014/main" id="{7A384955-2085-761C-1BCF-F704D7951205}"/>
              </a:ext>
            </a:extLst>
          </p:cNvPr>
          <p:cNvPicPr>
            <a:picLocks noChangeAspect="1"/>
          </p:cNvPicPr>
          <p:nvPr/>
        </p:nvPicPr>
        <p:blipFill>
          <a:blip r:embed="rId5"/>
          <a:stretch>
            <a:fillRect/>
          </a:stretch>
        </p:blipFill>
        <p:spPr>
          <a:xfrm>
            <a:off x="9777058" y="5256179"/>
            <a:ext cx="742501" cy="1020553"/>
          </a:xfrm>
          <a:prstGeom prst="rect">
            <a:avLst/>
          </a:prstGeom>
        </p:spPr>
      </p:pic>
      <p:pic>
        <p:nvPicPr>
          <p:cNvPr id="11" name="Picture 10" descr="A poster for a community event&#10;&#10;Description automatically generated">
            <a:extLst>
              <a:ext uri="{FF2B5EF4-FFF2-40B4-BE49-F238E27FC236}">
                <a16:creationId xmlns:a16="http://schemas.microsoft.com/office/drawing/2014/main" id="{036AEAAA-0BFB-FA09-D3F9-09C1D49ED1E2}"/>
              </a:ext>
            </a:extLst>
          </p:cNvPr>
          <p:cNvPicPr>
            <a:picLocks noChangeAspect="1"/>
          </p:cNvPicPr>
          <p:nvPr/>
        </p:nvPicPr>
        <p:blipFill>
          <a:blip r:embed="rId6"/>
          <a:stretch>
            <a:fillRect/>
          </a:stretch>
        </p:blipFill>
        <p:spPr>
          <a:xfrm>
            <a:off x="11001928" y="4138011"/>
            <a:ext cx="1149212" cy="1193126"/>
          </a:xfrm>
          <a:prstGeom prst="rect">
            <a:avLst/>
          </a:prstGeom>
        </p:spPr>
      </p:pic>
      <p:pic>
        <p:nvPicPr>
          <p:cNvPr id="12" name="Picture 11" descr="A person sitting at a table and a person playing a guitar&#10;&#10;Description automatically generated">
            <a:extLst>
              <a:ext uri="{FF2B5EF4-FFF2-40B4-BE49-F238E27FC236}">
                <a16:creationId xmlns:a16="http://schemas.microsoft.com/office/drawing/2014/main" id="{96E105BB-AC3C-B2EE-E059-9558F26FC891}"/>
              </a:ext>
            </a:extLst>
          </p:cNvPr>
          <p:cNvPicPr>
            <a:picLocks noChangeAspect="1"/>
          </p:cNvPicPr>
          <p:nvPr/>
        </p:nvPicPr>
        <p:blipFill>
          <a:blip r:embed="rId7"/>
          <a:stretch>
            <a:fillRect/>
          </a:stretch>
        </p:blipFill>
        <p:spPr>
          <a:xfrm>
            <a:off x="10638946" y="5352567"/>
            <a:ext cx="1553052" cy="1004497"/>
          </a:xfrm>
          <a:prstGeom prst="rect">
            <a:avLst/>
          </a:prstGeom>
        </p:spPr>
      </p:pic>
      <p:pic>
        <p:nvPicPr>
          <p:cNvPr id="13" name="Picture 12" descr="A colorful circle with numbers and text&#10;&#10;Description automatically generated">
            <a:extLst>
              <a:ext uri="{FF2B5EF4-FFF2-40B4-BE49-F238E27FC236}">
                <a16:creationId xmlns:a16="http://schemas.microsoft.com/office/drawing/2014/main" id="{E9FDE1DA-A315-370D-3050-D463BD7BD0A9}"/>
              </a:ext>
            </a:extLst>
          </p:cNvPr>
          <p:cNvPicPr>
            <a:picLocks noChangeAspect="1"/>
          </p:cNvPicPr>
          <p:nvPr/>
        </p:nvPicPr>
        <p:blipFill>
          <a:blip r:embed="rId8"/>
          <a:stretch>
            <a:fillRect/>
          </a:stretch>
        </p:blipFill>
        <p:spPr>
          <a:xfrm>
            <a:off x="8229102" y="-1993"/>
            <a:ext cx="2932580" cy="2929219"/>
          </a:xfrm>
          <a:prstGeom prst="rect">
            <a:avLst/>
          </a:prstGeom>
        </p:spPr>
      </p:pic>
    </p:spTree>
    <p:extLst>
      <p:ext uri="{BB962C8B-B14F-4D97-AF65-F5344CB8AC3E}">
        <p14:creationId xmlns:p14="http://schemas.microsoft.com/office/powerpoint/2010/main" val="2796681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omputer screen on a desk">
            <a:extLst>
              <a:ext uri="{FF2B5EF4-FFF2-40B4-BE49-F238E27FC236}">
                <a16:creationId xmlns:a16="http://schemas.microsoft.com/office/drawing/2014/main" id="{D83F60C1-667A-9B41-9569-1811FED86AE6}"/>
              </a:ext>
            </a:extLst>
          </p:cNvPr>
          <p:cNvPicPr>
            <a:picLocks noChangeAspect="1"/>
          </p:cNvPicPr>
          <p:nvPr/>
        </p:nvPicPr>
        <p:blipFill rotWithShape="1">
          <a:blip r:embed="rId2"/>
          <a:srcRect t="12071" r="-1" b="8962"/>
          <a:stretch/>
        </p:blipFill>
        <p:spPr>
          <a:xfrm>
            <a:off x="2009794" y="52065"/>
            <a:ext cx="8334355" cy="6581306"/>
          </a:xfrm>
          <a:prstGeom prst="rect">
            <a:avLst/>
          </a:prstGeom>
        </p:spPr>
      </p:pic>
      <p:sp>
        <p:nvSpPr>
          <p:cNvPr id="4" name="TextBox 3">
            <a:extLst>
              <a:ext uri="{FF2B5EF4-FFF2-40B4-BE49-F238E27FC236}">
                <a16:creationId xmlns:a16="http://schemas.microsoft.com/office/drawing/2014/main" id="{912166C7-B293-C50B-68B8-8A155EC77489}"/>
              </a:ext>
            </a:extLst>
          </p:cNvPr>
          <p:cNvSpPr txBox="1"/>
          <p:nvPr/>
        </p:nvSpPr>
        <p:spPr>
          <a:xfrm>
            <a:off x="3683430" y="438150"/>
            <a:ext cx="4987082" cy="74266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dirty="0">
                <a:highlight>
                  <a:srgbClr val="C0C0C0"/>
                </a:highlight>
                <a:latin typeface="+mj-lt"/>
                <a:ea typeface="+mj-ea"/>
                <a:cs typeface="+mj-cs"/>
              </a:rPr>
              <a:t>*INFOGRAPHICS HERE*</a:t>
            </a:r>
          </a:p>
        </p:txBody>
      </p:sp>
      <p:sp>
        <p:nvSpPr>
          <p:cNvPr id="12" name="Rectangle 1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96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2680B0-B4B7-23BF-0754-19E7C88337BE}"/>
              </a:ext>
            </a:extLst>
          </p:cNvPr>
          <p:cNvSpPr>
            <a:spLocks noGrp="1"/>
          </p:cNvSpPr>
          <p:nvPr>
            <p:ph type="title"/>
          </p:nvPr>
        </p:nvSpPr>
        <p:spPr>
          <a:xfrm>
            <a:off x="466721" y="586855"/>
            <a:ext cx="3434251" cy="3387497"/>
          </a:xfrm>
        </p:spPr>
        <p:txBody>
          <a:bodyPr vert="horz" lIns="91440" tIns="45720" rIns="91440" bIns="45720" rtlCol="0" anchor="b">
            <a:normAutofit/>
          </a:bodyPr>
          <a:lstStyle/>
          <a:p>
            <a:pPr algn="r"/>
            <a:r>
              <a:rPr lang="en-US" sz="2200" b="1" kern="1200">
                <a:solidFill>
                  <a:srgbClr val="FFFFFF"/>
                </a:solidFill>
                <a:latin typeface="+mj-lt"/>
                <a:ea typeface="+mj-ea"/>
                <a:cs typeface="+mj-cs"/>
              </a:rPr>
              <a:t>BS3Community Connectors Program</a:t>
            </a:r>
          </a:p>
        </p:txBody>
      </p:sp>
      <p:sp>
        <p:nvSpPr>
          <p:cNvPr id="4" name="Text Placeholder 3">
            <a:extLst>
              <a:ext uri="{FF2B5EF4-FFF2-40B4-BE49-F238E27FC236}">
                <a16:creationId xmlns:a16="http://schemas.microsoft.com/office/drawing/2014/main" id="{82A23F4E-5D24-04DA-1626-D5E2AD6D0282}"/>
              </a:ext>
            </a:extLst>
          </p:cNvPr>
          <p:cNvSpPr>
            <a:spLocks noGrp="1"/>
          </p:cNvSpPr>
          <p:nvPr>
            <p:ph type="body" sz="half" idx="2"/>
          </p:nvPr>
        </p:nvSpPr>
        <p:spPr>
          <a:xfrm>
            <a:off x="4581727" y="649480"/>
            <a:ext cx="3025303" cy="5546047"/>
          </a:xfrm>
        </p:spPr>
        <p:txBody>
          <a:bodyPr vert="horz" lIns="91440" tIns="45720" rIns="91440" bIns="45720" rtlCol="0" anchor="ctr">
            <a:normAutofit/>
          </a:bodyPr>
          <a:lstStyle/>
          <a:p>
            <a:r>
              <a:rPr lang="en-US" sz="2200" b="1"/>
              <a:t>Project Overview: </a:t>
            </a:r>
          </a:p>
          <a:p>
            <a:pPr marL="285750" indent="-228600">
              <a:buFont typeface="Arial" panose="020B0604020202020204" pitchFamily="34" charset="0"/>
              <a:buChar char="•"/>
            </a:pPr>
            <a:r>
              <a:rPr lang="en-US" sz="2000" b="1"/>
              <a:t>Mission</a:t>
            </a:r>
            <a:r>
              <a:rPr lang="en-US" sz="2000"/>
              <a:t>: Enhance well-being, health, happiness, and connectivity of BS3 residents.</a:t>
            </a:r>
          </a:p>
          <a:p>
            <a:pPr marL="285750" indent="-228600">
              <a:buFont typeface="Arial" panose="020B0604020202020204" pitchFamily="34" charset="0"/>
              <a:buChar char="•"/>
            </a:pPr>
            <a:r>
              <a:rPr lang="en-US" sz="2000" b="1"/>
              <a:t>Values</a:t>
            </a:r>
            <a:r>
              <a:rPr lang="en-US" sz="2000"/>
              <a:t>: Positivity, Inclusion, Connection.</a:t>
            </a:r>
          </a:p>
          <a:p>
            <a:pPr marL="285750" indent="-228600">
              <a:buFont typeface="Arial" panose="020B0604020202020204" pitchFamily="34" charset="0"/>
              <a:buChar char="•"/>
            </a:pPr>
            <a:r>
              <a:rPr lang="en-US" sz="2000" b="1"/>
              <a:t>Approach</a:t>
            </a:r>
            <a:r>
              <a:rPr lang="en-US" sz="2000"/>
              <a:t>: Tailored opportunities through listening to community voices.</a:t>
            </a:r>
          </a:p>
          <a:p>
            <a:pPr indent="-228600">
              <a:buFont typeface="Arial" panose="020B0604020202020204" pitchFamily="34" charset="0"/>
              <a:buChar char="•"/>
            </a:pPr>
            <a:endParaRPr lang="en-US" sz="2000"/>
          </a:p>
        </p:txBody>
      </p:sp>
      <p:pic>
        <p:nvPicPr>
          <p:cNvPr id="5" name="Content Placeholder 4" descr="A group of people walking around a rainbow&#10;&#10;Description automatically generated">
            <a:extLst>
              <a:ext uri="{FF2B5EF4-FFF2-40B4-BE49-F238E27FC236}">
                <a16:creationId xmlns:a16="http://schemas.microsoft.com/office/drawing/2014/main" id="{10083CB0-9268-896C-6AF5-93CEF6C8269B}"/>
              </a:ext>
            </a:extLst>
          </p:cNvPr>
          <p:cNvPicPr>
            <a:picLocks noGrp="1" noChangeAspect="1"/>
          </p:cNvPicPr>
          <p:nvPr>
            <p:ph idx="1"/>
          </p:nvPr>
        </p:nvPicPr>
        <p:blipFill>
          <a:blip r:embed="rId2"/>
          <a:stretch>
            <a:fillRect/>
          </a:stretch>
        </p:blipFill>
        <p:spPr>
          <a:xfrm>
            <a:off x="8109502" y="1726985"/>
            <a:ext cx="3615776" cy="3415909"/>
          </a:xfrm>
          <a:prstGeom prst="rect">
            <a:avLst/>
          </a:prstGeom>
        </p:spPr>
      </p:pic>
    </p:spTree>
    <p:extLst>
      <p:ext uri="{BB962C8B-B14F-4D97-AF65-F5344CB8AC3E}">
        <p14:creationId xmlns:p14="http://schemas.microsoft.com/office/powerpoint/2010/main" val="313604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D79E7-5823-6FEB-9401-7D0A27241D6A}"/>
              </a:ext>
            </a:extLst>
          </p:cNvPr>
          <p:cNvSpPr>
            <a:spLocks noGrp="1"/>
          </p:cNvSpPr>
          <p:nvPr>
            <p:ph type="title"/>
          </p:nvPr>
        </p:nvSpPr>
        <p:spPr>
          <a:xfrm>
            <a:off x="699713" y="353160"/>
            <a:ext cx="10150424" cy="898581"/>
          </a:xfrm>
        </p:spPr>
        <p:txBody>
          <a:bodyPr vert="horz" lIns="91440" tIns="45720" rIns="91440" bIns="45720" rtlCol="0" anchor="ctr">
            <a:normAutofit/>
          </a:bodyPr>
          <a:lstStyle/>
          <a:p>
            <a:r>
              <a:rPr lang="en-US" sz="2800" b="1">
                <a:solidFill>
                  <a:srgbClr val="FFFFFF"/>
                </a:solidFill>
              </a:rPr>
              <a:t>To Strengthen Community Connections and Intergenerational Links</a:t>
            </a:r>
          </a:p>
        </p:txBody>
      </p:sp>
      <p:sp>
        <p:nvSpPr>
          <p:cNvPr id="4" name="TextBox 3" descr="Male: 10 participants​&#10;&#10;Female: 14 participants​&#10;&#10;Unknown: 1 participant&#10;">
            <a:extLst>
              <a:ext uri="{FF2B5EF4-FFF2-40B4-BE49-F238E27FC236}">
                <a16:creationId xmlns:a16="http://schemas.microsoft.com/office/drawing/2014/main" id="{18DAA55D-966D-60BB-41AC-A99058CBA838}"/>
              </a:ext>
            </a:extLst>
          </p:cNvPr>
          <p:cNvSpPr txBox="1"/>
          <p:nvPr/>
        </p:nvSpPr>
        <p:spPr>
          <a:xfrm>
            <a:off x="295469" y="1873898"/>
            <a:ext cx="549728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Connectors Participation across age groups with specific targets:</a:t>
            </a:r>
            <a:endParaRPr lang="en-US" dirty="0">
              <a:ea typeface="Calibri"/>
              <a:cs typeface="Calibri"/>
            </a:endParaRPr>
          </a:p>
          <a:p>
            <a:pPr marL="285750" indent="-285750">
              <a:buFont typeface="Arial"/>
              <a:buChar char="•"/>
            </a:pPr>
            <a:r>
              <a:rPr lang="en-US" dirty="0">
                <a:ea typeface="+mn-lt"/>
                <a:cs typeface="+mn-lt"/>
              </a:rPr>
              <a:t>Age 70+: 3 participants</a:t>
            </a:r>
            <a:endParaRPr lang="en-US" dirty="0">
              <a:ea typeface="Calibri"/>
              <a:cs typeface="Calibri"/>
            </a:endParaRPr>
          </a:p>
          <a:p>
            <a:pPr marL="285750" indent="-285750">
              <a:buFont typeface="Arial"/>
              <a:buChar char="•"/>
            </a:pPr>
            <a:r>
              <a:rPr lang="en-US" dirty="0">
                <a:ea typeface="+mn-lt"/>
                <a:cs typeface="+mn-lt"/>
              </a:rPr>
              <a:t>Age 80+: 3 participants</a:t>
            </a:r>
            <a:endParaRPr lang="en-US" dirty="0">
              <a:ea typeface="Calibri"/>
              <a:cs typeface="Calibri"/>
            </a:endParaRPr>
          </a:p>
          <a:p>
            <a:pPr marL="285750" indent="-285750">
              <a:buFont typeface="Arial"/>
              <a:buChar char="•"/>
            </a:pPr>
            <a:r>
              <a:rPr lang="en-US" dirty="0">
                <a:ea typeface="+mn-lt"/>
                <a:cs typeface="+mn-lt"/>
              </a:rPr>
              <a:t>Around age 65: 5 participants</a:t>
            </a:r>
            <a:endParaRPr lang="en-US" dirty="0">
              <a:ea typeface="Calibri"/>
              <a:cs typeface="Calibri"/>
            </a:endParaRPr>
          </a:p>
          <a:p>
            <a:pPr marL="285750" indent="-285750">
              <a:buFont typeface="Arial"/>
              <a:buChar char="•"/>
            </a:pPr>
            <a:r>
              <a:rPr lang="en-US" dirty="0">
                <a:ea typeface="+mn-lt"/>
                <a:cs typeface="+mn-lt"/>
              </a:rPr>
              <a:t>Around age 60: 8 participants</a:t>
            </a:r>
            <a:endParaRPr lang="en-US" dirty="0">
              <a:ea typeface="Calibri"/>
              <a:cs typeface="Calibri"/>
            </a:endParaRP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Male:10 Female:14 Unknow:1</a:t>
            </a:r>
            <a:endParaRPr lang="en-US" dirty="0"/>
          </a:p>
          <a:p>
            <a:endParaRPr lang="en-US">
              <a:ea typeface="Calibri"/>
              <a:cs typeface="Calibri"/>
            </a:endParaRPr>
          </a:p>
          <a:p>
            <a:pPr marL="285750" indent="-285750">
              <a:buFont typeface="Arial"/>
              <a:buChar char="•"/>
            </a:pPr>
            <a:endParaRPr lang="en-US" dirty="0">
              <a:ea typeface="Calibri"/>
              <a:cs typeface="Calibri"/>
            </a:endParaRPr>
          </a:p>
          <a:p>
            <a:endParaRPr lang="en-US">
              <a:ea typeface="Calibri"/>
              <a:cs typeface="Calibri"/>
            </a:endParaRPr>
          </a:p>
          <a:p>
            <a:endParaRPr lang="en-US">
              <a:ea typeface="Calibri"/>
              <a:cs typeface="Calibri"/>
            </a:endParaRPr>
          </a:p>
        </p:txBody>
      </p:sp>
      <p:sp>
        <p:nvSpPr>
          <p:cNvPr id="3" name="TextBox 2">
            <a:extLst>
              <a:ext uri="{FF2B5EF4-FFF2-40B4-BE49-F238E27FC236}">
                <a16:creationId xmlns:a16="http://schemas.microsoft.com/office/drawing/2014/main" id="{49DE4A6D-4527-EEF2-3395-44CA50D4A2EC}"/>
              </a:ext>
            </a:extLst>
          </p:cNvPr>
          <p:cNvSpPr txBox="1"/>
          <p:nvPr/>
        </p:nvSpPr>
        <p:spPr>
          <a:xfrm>
            <a:off x="8125407" y="5823857"/>
            <a:ext cx="23015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dirty="0">
                <a:ea typeface="Calibri"/>
                <a:cs typeface="Calibri"/>
              </a:rPr>
              <a:t>BS3 Connectors</a:t>
            </a:r>
          </a:p>
        </p:txBody>
      </p:sp>
      <p:pic>
        <p:nvPicPr>
          <p:cNvPr id="11" name="Picture 10" descr="A group of people sitting at a table&#10;&#10;Description automatically generated">
            <a:extLst>
              <a:ext uri="{FF2B5EF4-FFF2-40B4-BE49-F238E27FC236}">
                <a16:creationId xmlns:a16="http://schemas.microsoft.com/office/drawing/2014/main" id="{B7319A92-E156-5E03-2CFF-9AE4D1D4FD9E}"/>
              </a:ext>
            </a:extLst>
          </p:cNvPr>
          <p:cNvPicPr>
            <a:picLocks noChangeAspect="1"/>
          </p:cNvPicPr>
          <p:nvPr/>
        </p:nvPicPr>
        <p:blipFill>
          <a:blip r:embed="rId2"/>
          <a:stretch>
            <a:fillRect/>
          </a:stretch>
        </p:blipFill>
        <p:spPr>
          <a:xfrm>
            <a:off x="5971592" y="2293576"/>
            <a:ext cx="5396204" cy="3530480"/>
          </a:xfrm>
          <a:prstGeom prst="rect">
            <a:avLst/>
          </a:prstGeom>
        </p:spPr>
      </p:pic>
    </p:spTree>
    <p:extLst>
      <p:ext uri="{BB962C8B-B14F-4D97-AF65-F5344CB8AC3E}">
        <p14:creationId xmlns:p14="http://schemas.microsoft.com/office/powerpoint/2010/main" val="233415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98CD22-8FC2-8411-083C-916EF22708A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Assess improvements in well-being and health</a:t>
            </a:r>
          </a:p>
        </p:txBody>
      </p:sp>
      <p:sp>
        <p:nvSpPr>
          <p:cNvPr id="3" name="TextBox 2">
            <a:extLst>
              <a:ext uri="{FF2B5EF4-FFF2-40B4-BE49-F238E27FC236}">
                <a16:creationId xmlns:a16="http://schemas.microsoft.com/office/drawing/2014/main" id="{F4A37F37-FDD6-CD05-F33E-AF38ED486FDF}"/>
              </a:ext>
            </a:extLst>
          </p:cNvPr>
          <p:cNvSpPr txBox="1"/>
          <p:nvPr/>
        </p:nvSpPr>
        <p:spPr>
          <a:xfrm>
            <a:off x="4142195" y="182972"/>
            <a:ext cx="765242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Distribution of Issues Addressed.</a:t>
            </a:r>
          </a:p>
          <a:p>
            <a:pPr marL="285750" indent="-285750">
              <a:buFont typeface="Arial"/>
              <a:buChar char="•"/>
            </a:pPr>
            <a:r>
              <a:rPr lang="en-US" sz="1600" dirty="0">
                <a:ea typeface="+mn-lt"/>
                <a:cs typeface="+mn-lt"/>
              </a:rPr>
              <a:t>Mental Health: 25%.</a:t>
            </a:r>
            <a:endParaRPr lang="en-US" sz="1600" dirty="0">
              <a:ea typeface="Calibri"/>
              <a:cs typeface="Calibri"/>
            </a:endParaRPr>
          </a:p>
          <a:p>
            <a:pPr marL="285750" indent="-285750">
              <a:buFont typeface="Arial"/>
              <a:buChar char="•"/>
            </a:pPr>
            <a:r>
              <a:rPr lang="en-US" sz="1600" dirty="0">
                <a:ea typeface="+mn-lt"/>
                <a:cs typeface="+mn-lt"/>
              </a:rPr>
              <a:t>Accident: 15%.</a:t>
            </a:r>
            <a:endParaRPr lang="en-US" sz="1600" dirty="0">
              <a:ea typeface="Calibri"/>
              <a:cs typeface="Calibri"/>
            </a:endParaRPr>
          </a:p>
          <a:p>
            <a:pPr marL="285750" indent="-285750">
              <a:buFont typeface="Arial"/>
              <a:buChar char="•"/>
            </a:pPr>
            <a:r>
              <a:rPr lang="en-US" sz="1600" dirty="0">
                <a:ea typeface="+mn-lt"/>
                <a:cs typeface="+mn-lt"/>
              </a:rPr>
              <a:t>Isolation:15%.</a:t>
            </a:r>
          </a:p>
          <a:p>
            <a:pPr marL="285750" indent="-285750">
              <a:buFont typeface="Arial"/>
              <a:buChar char="•"/>
            </a:pPr>
            <a:r>
              <a:rPr lang="en-US" sz="1600" dirty="0">
                <a:ea typeface="+mn-lt"/>
                <a:cs typeface="+mn-lt"/>
              </a:rPr>
              <a:t>Stroke:  10%.</a:t>
            </a:r>
            <a:endParaRPr lang="en-US" sz="1600" dirty="0">
              <a:ea typeface="Calibri"/>
              <a:cs typeface="Calibri"/>
            </a:endParaRPr>
          </a:p>
          <a:p>
            <a:pPr marL="285750" indent="-285750">
              <a:buFont typeface="Arial"/>
              <a:buChar char="•"/>
            </a:pPr>
            <a:r>
              <a:rPr lang="en-US" sz="1600" dirty="0">
                <a:ea typeface="+mn-lt"/>
                <a:cs typeface="+mn-lt"/>
              </a:rPr>
              <a:t>Dementia:  10%.</a:t>
            </a:r>
            <a:endParaRPr lang="en-US" sz="1600" dirty="0">
              <a:ea typeface="Calibri"/>
              <a:cs typeface="Calibri"/>
            </a:endParaRPr>
          </a:p>
          <a:p>
            <a:pPr marL="285750" indent="-285750">
              <a:buFont typeface="Arial"/>
              <a:buChar char="•"/>
            </a:pPr>
            <a:r>
              <a:rPr lang="en-US" sz="1600" dirty="0">
                <a:ea typeface="+mn-lt"/>
                <a:cs typeface="+mn-lt"/>
              </a:rPr>
              <a:t>Cancer: 10%.</a:t>
            </a:r>
            <a:endParaRPr lang="en-US" sz="1600" dirty="0">
              <a:ea typeface="Calibri"/>
              <a:cs typeface="Calibri"/>
            </a:endParaRPr>
          </a:p>
          <a:p>
            <a:pPr marL="285750" indent="-285750">
              <a:buFont typeface="Arial"/>
              <a:buChar char="•"/>
            </a:pPr>
            <a:r>
              <a:rPr lang="en-US" sz="1600" dirty="0">
                <a:ea typeface="+mn-lt"/>
                <a:cs typeface="+mn-lt"/>
              </a:rPr>
              <a:t>Low mood: 5%.</a:t>
            </a:r>
            <a:endParaRPr lang="en-US" sz="1600" dirty="0">
              <a:ea typeface="Calibri"/>
              <a:cs typeface="Calibri"/>
            </a:endParaRPr>
          </a:p>
          <a:p>
            <a:pPr marL="285750" indent="-285750">
              <a:buFont typeface="Arial"/>
              <a:buChar char="•"/>
            </a:pPr>
            <a:r>
              <a:rPr lang="en-US" sz="1600" dirty="0">
                <a:ea typeface="+mn-lt"/>
                <a:cs typeface="+mn-lt"/>
              </a:rPr>
              <a:t>Poor mobility: 5%.</a:t>
            </a:r>
            <a:endParaRPr lang="en-US" sz="1600" dirty="0">
              <a:ea typeface="Calibri"/>
              <a:cs typeface="Calibri"/>
            </a:endParaRPr>
          </a:p>
          <a:p>
            <a:pPr marL="285750" indent="-285750">
              <a:buFont typeface="Arial"/>
              <a:buChar char="•"/>
            </a:pPr>
            <a:r>
              <a:rPr lang="en-US" sz="1600" dirty="0">
                <a:ea typeface="+mn-lt"/>
                <a:cs typeface="+mn-lt"/>
              </a:rPr>
              <a:t>Child with additional needs: 5%.</a:t>
            </a:r>
            <a:endParaRPr lang="en-US" sz="1600" dirty="0">
              <a:ea typeface="Calibri" panose="020F0502020204030204"/>
              <a:cs typeface="Calibri" panose="020F0502020204030204"/>
            </a:endParaRPr>
          </a:p>
        </p:txBody>
      </p:sp>
      <p:sp>
        <p:nvSpPr>
          <p:cNvPr id="7" name="TextBox 6">
            <a:extLst>
              <a:ext uri="{FF2B5EF4-FFF2-40B4-BE49-F238E27FC236}">
                <a16:creationId xmlns:a16="http://schemas.microsoft.com/office/drawing/2014/main" id="{D68883FE-F9A6-2EC7-1560-F3F1080E1DBF}"/>
              </a:ext>
            </a:extLst>
          </p:cNvPr>
          <p:cNvSpPr txBox="1"/>
          <p:nvPr/>
        </p:nvSpPr>
        <p:spPr>
          <a:xfrm>
            <a:off x="7591379" y="180655"/>
            <a:ext cx="390545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Below are provided types of supports:</a:t>
            </a:r>
            <a:endParaRPr lang="en-US" dirty="0"/>
          </a:p>
          <a:p>
            <a:r>
              <a:rPr lang="en-US" sz="1600" dirty="0">
                <a:ea typeface="Calibri"/>
                <a:cs typeface="Calibri"/>
              </a:rPr>
              <a:t>Knitting sessions</a:t>
            </a:r>
          </a:p>
          <a:p>
            <a:r>
              <a:rPr lang="en-US" sz="1600" dirty="0">
                <a:ea typeface="Calibri"/>
                <a:cs typeface="Calibri"/>
              </a:rPr>
              <a:t>Connector's session</a:t>
            </a:r>
          </a:p>
          <a:p>
            <a:r>
              <a:rPr lang="en-US" sz="1600" dirty="0">
                <a:ea typeface="Calibri"/>
                <a:cs typeface="Calibri"/>
              </a:rPr>
              <a:t>Art group </a:t>
            </a:r>
          </a:p>
          <a:p>
            <a:r>
              <a:rPr lang="en-US" sz="1600" dirty="0">
                <a:ea typeface="Calibri"/>
                <a:cs typeface="Calibri"/>
              </a:rPr>
              <a:t>Walking support</a:t>
            </a:r>
          </a:p>
          <a:p>
            <a:r>
              <a:rPr lang="en-US" sz="1600" dirty="0">
                <a:ea typeface="Calibri"/>
                <a:cs typeface="Calibri"/>
              </a:rPr>
              <a:t>Stroll and chat </a:t>
            </a:r>
          </a:p>
        </p:txBody>
      </p:sp>
      <p:pic>
        <p:nvPicPr>
          <p:cNvPr id="4" name="Picture 3" descr="A green and blue button with white text&#10;&#10;Description automatically generated">
            <a:extLst>
              <a:ext uri="{FF2B5EF4-FFF2-40B4-BE49-F238E27FC236}">
                <a16:creationId xmlns:a16="http://schemas.microsoft.com/office/drawing/2014/main" id="{C58D2EA5-F613-8501-D788-2125BAC49E11}"/>
              </a:ext>
            </a:extLst>
          </p:cNvPr>
          <p:cNvPicPr>
            <a:picLocks noChangeAspect="1"/>
          </p:cNvPicPr>
          <p:nvPr/>
        </p:nvPicPr>
        <p:blipFill>
          <a:blip r:embed="rId2"/>
          <a:stretch>
            <a:fillRect/>
          </a:stretch>
        </p:blipFill>
        <p:spPr>
          <a:xfrm>
            <a:off x="4144347" y="4044078"/>
            <a:ext cx="7977674" cy="1273559"/>
          </a:xfrm>
          <a:prstGeom prst="rect">
            <a:avLst/>
          </a:prstGeom>
        </p:spPr>
      </p:pic>
      <p:sp>
        <p:nvSpPr>
          <p:cNvPr id="5" name="TextBox 4">
            <a:extLst>
              <a:ext uri="{FF2B5EF4-FFF2-40B4-BE49-F238E27FC236}">
                <a16:creationId xmlns:a16="http://schemas.microsoft.com/office/drawing/2014/main" id="{A8BC5719-705E-2ABC-3642-916A4A6B0726}"/>
              </a:ext>
            </a:extLst>
          </p:cNvPr>
          <p:cNvSpPr txBox="1"/>
          <p:nvPr/>
        </p:nvSpPr>
        <p:spPr>
          <a:xfrm>
            <a:off x="7106815" y="5318449"/>
            <a:ext cx="508518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u="sng" dirty="0">
                <a:ea typeface="Calibri"/>
                <a:cs typeface="Calibri"/>
              </a:rPr>
              <a:t>Types of Support</a:t>
            </a:r>
            <a:endParaRPr lang="en-US" sz="1600" i="1" u="sng" dirty="0"/>
          </a:p>
        </p:txBody>
      </p:sp>
    </p:spTree>
    <p:extLst>
      <p:ext uri="{BB962C8B-B14F-4D97-AF65-F5344CB8AC3E}">
        <p14:creationId xmlns:p14="http://schemas.microsoft.com/office/powerpoint/2010/main" val="4222444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58145-1DD8-25C9-B51C-AB5AC7C5B8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67094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FDB631-F412-78AF-55F9-CCC99BBDA533}"/>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Events Sales Impact Report</a:t>
            </a:r>
          </a:p>
          <a:p>
            <a:pPr algn="r"/>
            <a:endParaRPr lang="en-US" sz="4000" kern="1200">
              <a:solidFill>
                <a:srgbClr val="FFFFFF"/>
              </a:solidFill>
              <a:latin typeface="+mj-lt"/>
              <a:ea typeface="+mj-ea"/>
              <a:cs typeface="+mj-cs"/>
            </a:endParaRPr>
          </a:p>
        </p:txBody>
      </p:sp>
      <p:graphicFrame>
        <p:nvGraphicFramePr>
          <p:cNvPr id="23" name="Content Placeholder 5">
            <a:extLst>
              <a:ext uri="{FF2B5EF4-FFF2-40B4-BE49-F238E27FC236}">
                <a16:creationId xmlns:a16="http://schemas.microsoft.com/office/drawing/2014/main" id="{A53824CD-698B-CA62-565A-B61259D486D3}"/>
              </a:ext>
            </a:extLst>
          </p:cNvPr>
          <p:cNvGraphicFramePr>
            <a:graphicFrameLocks noGrp="1"/>
          </p:cNvGraphicFramePr>
          <p:nvPr>
            <p:ph sz="half" idx="2"/>
            <p:extLst>
              <p:ext uri="{D42A27DB-BD31-4B8C-83A1-F6EECF244321}">
                <p14:modId xmlns:p14="http://schemas.microsoft.com/office/powerpoint/2010/main" val="4143990121"/>
              </p:ext>
            </p:extLst>
          </p:nvPr>
        </p:nvGraphicFramePr>
        <p:xfrm>
          <a:off x="4426217" y="649480"/>
          <a:ext cx="3025303"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a:extLst>
              <a:ext uri="{FF2B5EF4-FFF2-40B4-BE49-F238E27FC236}">
                <a16:creationId xmlns:a16="http://schemas.microsoft.com/office/drawing/2014/main" id="{79BEA273-1D00-1BF0-7563-077175984B3E}"/>
              </a:ext>
            </a:extLst>
          </p:cNvPr>
          <p:cNvPicPr>
            <a:picLocks noChangeAspect="1"/>
          </p:cNvPicPr>
          <p:nvPr/>
        </p:nvPicPr>
        <p:blipFill>
          <a:blip r:embed="rId7"/>
          <a:stretch>
            <a:fillRect/>
          </a:stretch>
        </p:blipFill>
        <p:spPr>
          <a:xfrm>
            <a:off x="7657336" y="1375787"/>
            <a:ext cx="4413593" cy="4114800"/>
          </a:xfrm>
          <a:prstGeom prst="rect">
            <a:avLst/>
          </a:prstGeom>
        </p:spPr>
      </p:pic>
    </p:spTree>
    <p:extLst>
      <p:ext uri="{BB962C8B-B14F-4D97-AF65-F5344CB8AC3E}">
        <p14:creationId xmlns:p14="http://schemas.microsoft.com/office/powerpoint/2010/main" val="1154208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43090-3BAC-4F9E-FC9C-097F49C61EE2}"/>
              </a:ext>
            </a:extLst>
          </p:cNvPr>
          <p:cNvSpPr>
            <a:spLocks noGrp="1"/>
          </p:cNvSpPr>
          <p:nvPr>
            <p:ph type="title"/>
          </p:nvPr>
        </p:nvSpPr>
        <p:spPr>
          <a:xfrm>
            <a:off x="557213" y="3038350"/>
            <a:ext cx="3201366" cy="3387497"/>
          </a:xfrm>
        </p:spPr>
        <p:txBody>
          <a:bodyPr vert="horz" lIns="91440" tIns="45720" rIns="91440" bIns="45720" rtlCol="0" anchor="b">
            <a:normAutofit/>
          </a:bodyPr>
          <a:lstStyle/>
          <a:p>
            <a:pPr algn="r"/>
            <a:r>
              <a:rPr lang="en-US" sz="4000" b="1" kern="1200">
                <a:solidFill>
                  <a:srgbClr val="FFFFFF"/>
                </a:solidFill>
                <a:latin typeface="+mj-lt"/>
                <a:ea typeface="+mj-ea"/>
                <a:cs typeface="+mj-cs"/>
              </a:rPr>
              <a:t>Event Popularity &amp; Community Engagement</a:t>
            </a:r>
            <a:endParaRPr lang="en-US" sz="4000" kern="1200">
              <a:solidFill>
                <a:srgbClr val="FFFFFF"/>
              </a:solidFill>
              <a:latin typeface="+mj-lt"/>
              <a:ea typeface="+mj-ea"/>
              <a:cs typeface="+mj-cs"/>
            </a:endParaRPr>
          </a:p>
          <a:p>
            <a:pPr algn="r"/>
            <a:endParaRPr lang="en-US" sz="4000" kern="1200">
              <a:solidFill>
                <a:srgbClr val="FFFFFF"/>
              </a:solidFill>
              <a:latin typeface="+mj-lt"/>
              <a:ea typeface="+mj-ea"/>
              <a:cs typeface="+mj-cs"/>
            </a:endParaRPr>
          </a:p>
          <a:p>
            <a:pPr algn="r"/>
            <a:endParaRPr lang="en-US" sz="4000" kern="120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2567DB59-0600-D23B-47DE-760A5C715650}"/>
              </a:ext>
            </a:extLst>
          </p:cNvPr>
          <p:cNvSpPr>
            <a:spLocks noGrp="1"/>
          </p:cNvSpPr>
          <p:nvPr>
            <p:ph sz="half" idx="1"/>
          </p:nvPr>
        </p:nvSpPr>
        <p:spPr>
          <a:xfrm>
            <a:off x="4581727" y="649480"/>
            <a:ext cx="3025303" cy="5546047"/>
          </a:xfrm>
        </p:spPr>
        <p:txBody>
          <a:bodyPr vert="horz" lIns="91440" tIns="45720" rIns="91440" bIns="45720" rtlCol="0" anchor="ctr">
            <a:normAutofit/>
          </a:bodyPr>
          <a:lstStyle/>
          <a:p>
            <a:r>
              <a:rPr lang="en-US" sz="1400"/>
              <a:t>Top 5 Events:</a:t>
            </a:r>
          </a:p>
          <a:p>
            <a:r>
              <a:rPr lang="en-US" sz="1400" b="1"/>
              <a:t>Stay &amp; Play</a:t>
            </a:r>
            <a:r>
              <a:rPr lang="en-US" sz="1400"/>
              <a:t>: 303 tickets - Emphasize the event's interactive nature and appeal to families.</a:t>
            </a:r>
          </a:p>
          <a:p>
            <a:r>
              <a:rPr lang="en-US" sz="1400" b="1"/>
              <a:t>Christmas Trolls, The Little Things Theatre 11AM Show</a:t>
            </a:r>
            <a:r>
              <a:rPr lang="en-US" sz="1400"/>
              <a:t>: 80 tickets - Highlight the interest in holiday-themed performances.</a:t>
            </a:r>
          </a:p>
          <a:p>
            <a:r>
              <a:rPr lang="en-US" sz="1400" b="1"/>
              <a:t>Christmas Trolls, The Little Things Theatre 2PM Show</a:t>
            </a:r>
            <a:r>
              <a:rPr lang="en-US" sz="1400"/>
              <a:t>: 74 tickets - Note the continued popularity of festive events.</a:t>
            </a:r>
          </a:p>
          <a:p>
            <a:r>
              <a:rPr lang="en-US" sz="1400" b="1"/>
              <a:t>Cosy Christmas. Carol Singing &amp; Festive Film: The Grinch</a:t>
            </a:r>
            <a:r>
              <a:rPr lang="en-US" sz="1400"/>
              <a:t>: 72 tickets - Indicate the community's love for traditional holiday activities.</a:t>
            </a:r>
          </a:p>
          <a:p>
            <a:r>
              <a:rPr lang="en-US" sz="1400" b="1"/>
              <a:t>Cosy Christmas. Festive Films: Elf</a:t>
            </a:r>
            <a:r>
              <a:rPr lang="en-US" sz="1400"/>
              <a:t>: </a:t>
            </a:r>
          </a:p>
          <a:p>
            <a:endParaRPr lang="en-US" sz="1400"/>
          </a:p>
          <a:p>
            <a:r>
              <a:rPr lang="en-US" sz="1400"/>
              <a:t>Strengthening community bonds and intergenerational ties during the festive season</a:t>
            </a:r>
          </a:p>
          <a:p>
            <a:endParaRPr lang="en-US" sz="1400"/>
          </a:p>
          <a:p>
            <a:endParaRPr lang="en-US" sz="1400" b="1"/>
          </a:p>
        </p:txBody>
      </p:sp>
      <p:pic>
        <p:nvPicPr>
          <p:cNvPr id="4" name="Content Placeholder 3">
            <a:extLst>
              <a:ext uri="{FF2B5EF4-FFF2-40B4-BE49-F238E27FC236}">
                <a16:creationId xmlns:a16="http://schemas.microsoft.com/office/drawing/2014/main" id="{568C83B5-6CE1-F439-774D-A010FF799A43}"/>
              </a:ext>
            </a:extLst>
          </p:cNvPr>
          <p:cNvPicPr>
            <a:picLocks noGrp="1" noChangeAspect="1"/>
          </p:cNvPicPr>
          <p:nvPr>
            <p:ph sz="half" idx="2"/>
          </p:nvPr>
        </p:nvPicPr>
        <p:blipFill>
          <a:blip r:embed="rId2"/>
          <a:stretch>
            <a:fillRect/>
          </a:stretch>
        </p:blipFill>
        <p:spPr>
          <a:xfrm>
            <a:off x="8109502" y="2137780"/>
            <a:ext cx="3615776" cy="2594319"/>
          </a:xfrm>
          <a:prstGeom prst="rect">
            <a:avLst/>
          </a:prstGeom>
        </p:spPr>
      </p:pic>
    </p:spTree>
    <p:extLst>
      <p:ext uri="{BB962C8B-B14F-4D97-AF65-F5344CB8AC3E}">
        <p14:creationId xmlns:p14="http://schemas.microsoft.com/office/powerpoint/2010/main" val="3917130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2"/>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rgbClr val="FFFFFF"/>
                </a:solidFill>
                <a:latin typeface="+mj-lt"/>
                <a:ea typeface="+mj-ea"/>
                <a:cs typeface="+mj-cs"/>
              </a:rPr>
              <a:t>Square Sales Dataset</a:t>
            </a:r>
          </a:p>
        </p:txBody>
      </p:sp>
      <p:pic>
        <p:nvPicPr>
          <p:cNvPr id="3" name="图片 2" descr="46401712689813_.pic_hd"/>
          <p:cNvPicPr>
            <a:picLocks noChangeAspect="1"/>
          </p:cNvPicPr>
          <p:nvPr/>
        </p:nvPicPr>
        <p:blipFill>
          <a:blip r:embed="rId3"/>
          <a:stretch>
            <a:fillRect/>
          </a:stretch>
        </p:blipFill>
        <p:spPr>
          <a:xfrm>
            <a:off x="4502428" y="1360630"/>
            <a:ext cx="7225748" cy="4136740"/>
          </a:xfrm>
          <a:prstGeom prst="rect">
            <a:avLst/>
          </a:prstGeom>
        </p:spPr>
      </p:pic>
    </p:spTree>
    <p:extLst>
      <p:ext uri="{BB962C8B-B14F-4D97-AF65-F5344CB8AC3E}">
        <p14:creationId xmlns:p14="http://schemas.microsoft.com/office/powerpoint/2010/main" val="48431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5" name="Freeform 5" descr="截屏2024-04-05 18.16.06"/>
          <p:cNvSpPr/>
          <p:nvPr/>
        </p:nvSpPr>
        <p:spPr>
          <a:xfrm>
            <a:off x="5535318" y="194657"/>
            <a:ext cx="6075045" cy="3020695"/>
          </a:xfrm>
          <a:custGeom>
            <a:avLst/>
            <a:gdLst/>
            <a:ahLst/>
            <a:cxnLst/>
            <a:rect l="l" t="t" r="r" b="b"/>
            <a:pathLst>
              <a:path w="9112568" h="4531042">
                <a:moveTo>
                  <a:pt x="0" y="0"/>
                </a:moveTo>
                <a:lnTo>
                  <a:pt x="9112567" y="0"/>
                </a:lnTo>
                <a:lnTo>
                  <a:pt x="9112567" y="4531042"/>
                </a:lnTo>
                <a:lnTo>
                  <a:pt x="0" y="4531042"/>
                </a:lnTo>
                <a:lnTo>
                  <a:pt x="0" y="0"/>
                </a:lnTo>
                <a:close/>
              </a:path>
            </a:pathLst>
          </a:custGeom>
          <a:blipFill>
            <a:blip r:embed="rId3"/>
            <a:stretch>
              <a:fillRect r="-447" b="-45"/>
            </a:stretch>
          </a:blipFill>
        </p:spPr>
        <p:txBody>
          <a:bodyPr/>
          <a:lstStyle/>
          <a:p>
            <a:endParaRPr lang="en-US"/>
          </a:p>
        </p:txBody>
      </p:sp>
      <p:sp>
        <p:nvSpPr>
          <p:cNvPr id="6" name="TextBox 6"/>
          <p:cNvSpPr txBox="1"/>
          <p:nvPr/>
        </p:nvSpPr>
        <p:spPr>
          <a:xfrm>
            <a:off x="7135305" y="3429001"/>
            <a:ext cx="4475480" cy="333425"/>
          </a:xfrm>
          <a:prstGeom prst="rect">
            <a:avLst/>
          </a:prstGeom>
        </p:spPr>
        <p:txBody>
          <a:bodyPr lIns="0" tIns="0" rIns="0" bIns="0" rtlCol="0" anchor="t">
            <a:spAutoFit/>
          </a:bodyPr>
          <a:lstStyle/>
          <a:p>
            <a:pPr>
              <a:lnSpc>
                <a:spcPts val="2593"/>
              </a:lnSpc>
            </a:pPr>
            <a:r>
              <a:rPr lang="en-US" sz="2400" b="1">
                <a:solidFill>
                  <a:srgbClr val="000000"/>
                </a:solidFill>
                <a:latin typeface="Arimo Bold Italics"/>
              </a:rPr>
              <a:t>Daily Transactions Analysis</a:t>
            </a:r>
          </a:p>
        </p:txBody>
      </p:sp>
      <p:sp>
        <p:nvSpPr>
          <p:cNvPr id="7" name="Freeform 7" descr="截屏2024-04-05 18.25.49"/>
          <p:cNvSpPr/>
          <p:nvPr/>
        </p:nvSpPr>
        <p:spPr>
          <a:xfrm>
            <a:off x="321445" y="3429000"/>
            <a:ext cx="6256655" cy="3331210"/>
          </a:xfrm>
          <a:custGeom>
            <a:avLst/>
            <a:gdLst/>
            <a:ahLst/>
            <a:cxnLst/>
            <a:rect l="l" t="t" r="r" b="b"/>
            <a:pathLst>
              <a:path w="9384982" h="4996815">
                <a:moveTo>
                  <a:pt x="0" y="0"/>
                </a:moveTo>
                <a:lnTo>
                  <a:pt x="9384982" y="0"/>
                </a:lnTo>
                <a:lnTo>
                  <a:pt x="9384982" y="4996815"/>
                </a:lnTo>
                <a:lnTo>
                  <a:pt x="0" y="4996815"/>
                </a:lnTo>
                <a:lnTo>
                  <a:pt x="0" y="0"/>
                </a:lnTo>
                <a:close/>
              </a:path>
            </a:pathLst>
          </a:custGeom>
          <a:blipFill>
            <a:blip r:embed="rId4"/>
            <a:stretch>
              <a:fillRect r="-876" b="-1185"/>
            </a:stretch>
          </a:blipFill>
        </p:spPr>
        <p:txBody>
          <a:bodyPr/>
          <a:lstStyle/>
          <a:p>
            <a:endParaRPr lang="en-US"/>
          </a:p>
        </p:txBody>
      </p:sp>
      <p:sp>
        <p:nvSpPr>
          <p:cNvPr id="8" name="TextBox 8"/>
          <p:cNvSpPr txBox="1"/>
          <p:nvPr/>
        </p:nvSpPr>
        <p:spPr>
          <a:xfrm>
            <a:off x="808736" y="2796888"/>
            <a:ext cx="4575175" cy="360163"/>
          </a:xfrm>
          <a:prstGeom prst="rect">
            <a:avLst/>
          </a:prstGeom>
        </p:spPr>
        <p:txBody>
          <a:bodyPr lIns="0" tIns="0" rIns="0" bIns="0" rtlCol="0" anchor="t">
            <a:spAutoFit/>
          </a:bodyPr>
          <a:lstStyle/>
          <a:p>
            <a:pPr>
              <a:lnSpc>
                <a:spcPts val="2880"/>
              </a:lnSpc>
            </a:pPr>
            <a:r>
              <a:rPr lang="en-US" sz="2400" b="1">
                <a:solidFill>
                  <a:srgbClr val="000000"/>
                </a:solidFill>
                <a:latin typeface="Arimo Bold Italics"/>
              </a:rPr>
              <a:t>Predicting Future Sales</a:t>
            </a:r>
          </a:p>
        </p:txBody>
      </p:sp>
    </p:spTree>
    <p:extLst>
      <p:ext uri="{BB962C8B-B14F-4D97-AF65-F5344CB8AC3E}">
        <p14:creationId xmlns:p14="http://schemas.microsoft.com/office/powerpoint/2010/main" val="15538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pic>
        <p:nvPicPr>
          <p:cNvPr id="3" name="图片 2" descr="46361712688482_.pic"/>
          <p:cNvPicPr>
            <a:picLocks noChangeAspect="1"/>
          </p:cNvPicPr>
          <p:nvPr/>
        </p:nvPicPr>
        <p:blipFill>
          <a:blip r:embed="rId3"/>
          <a:stretch>
            <a:fillRect/>
          </a:stretch>
        </p:blipFill>
        <p:spPr>
          <a:xfrm>
            <a:off x="376344" y="330200"/>
            <a:ext cx="5601123" cy="2805430"/>
          </a:xfrm>
          <a:prstGeom prst="rect">
            <a:avLst/>
          </a:prstGeom>
        </p:spPr>
      </p:pic>
      <p:pic>
        <p:nvPicPr>
          <p:cNvPr id="4" name="图片 3" descr="46371712688712_.pic"/>
          <p:cNvPicPr>
            <a:picLocks noChangeAspect="1"/>
          </p:cNvPicPr>
          <p:nvPr/>
        </p:nvPicPr>
        <p:blipFill>
          <a:blip r:embed="rId4"/>
          <a:stretch>
            <a:fillRect/>
          </a:stretch>
        </p:blipFill>
        <p:spPr>
          <a:xfrm>
            <a:off x="376344" y="3429000"/>
            <a:ext cx="5643033" cy="2883747"/>
          </a:xfrm>
          <a:prstGeom prst="rect">
            <a:avLst/>
          </a:prstGeom>
        </p:spPr>
      </p:pic>
      <p:sp>
        <p:nvSpPr>
          <p:cNvPr id="5" name="文本框 4"/>
          <p:cNvSpPr txBox="1"/>
          <p:nvPr/>
        </p:nvSpPr>
        <p:spPr>
          <a:xfrm>
            <a:off x="6492240" y="327660"/>
            <a:ext cx="5293360" cy="6001643"/>
          </a:xfrm>
          <a:prstGeom prst="rect">
            <a:avLst/>
          </a:prstGeom>
          <a:noFill/>
        </p:spPr>
        <p:txBody>
          <a:bodyPr wrap="square" rtlCol="0">
            <a:spAutoFit/>
          </a:bodyPr>
          <a:lstStyle/>
          <a:p>
            <a:pPr algn="just"/>
            <a:r>
              <a:rPr lang="en-US" sz="2400">
                <a:solidFill>
                  <a:srgbClr val="000000"/>
                </a:solidFill>
                <a:latin typeface="Arimo Bold Italics"/>
              </a:rPr>
              <a:t>By comparing the coffee shop’s daily transaction volume in the morning vs afternoon and on weekdays vs weekends:</a:t>
            </a:r>
          </a:p>
          <a:p>
            <a:pPr algn="just"/>
            <a:r>
              <a:rPr lang="en-US" sz="2400">
                <a:solidFill>
                  <a:srgbClr val="000000"/>
                </a:solidFill>
                <a:latin typeface="Arimo Bold Italics"/>
              </a:rPr>
              <a:t>we observed that the coffee shop’s transaction volume increased significantly on weekday afternoons and weekends, indicating that community members tend to place coffee The trend of coffee shops as places to relax and socialize after getting off work not only reflects the role of coffee shops in meeting the daily leisure needs of community members, but also demonstrates their potential to enhance community vitality.</a:t>
            </a:r>
          </a:p>
        </p:txBody>
      </p:sp>
    </p:spTree>
    <p:extLst>
      <p:ext uri="{BB962C8B-B14F-4D97-AF65-F5344CB8AC3E}">
        <p14:creationId xmlns:p14="http://schemas.microsoft.com/office/powerpoint/2010/main" val="680724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806623" y="2311202"/>
            <a:ext cx="1351697" cy="2053683"/>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AutoShape 5"/>
          <p:cNvSpPr/>
          <p:nvPr/>
        </p:nvSpPr>
        <p:spPr>
          <a:xfrm>
            <a:off x="1066800" y="4749800"/>
            <a:ext cx="8601710" cy="847"/>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6" name="Group 6"/>
          <p:cNvGrpSpPr/>
          <p:nvPr/>
        </p:nvGrpSpPr>
        <p:grpSpPr>
          <a:xfrm>
            <a:off x="2329413" y="4587139"/>
            <a:ext cx="334055" cy="33405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8" name="TextBox 8"/>
            <p:cNvSpPr txBox="1"/>
            <p:nvPr/>
          </p:nvSpPr>
          <p:spPr>
            <a:xfrm>
              <a:off x="76200" y="57150"/>
              <a:ext cx="660400" cy="679450"/>
            </a:xfrm>
            <a:prstGeom prst="rect">
              <a:avLst/>
            </a:prstGeom>
          </p:spPr>
          <p:txBody>
            <a:bodyPr lIns="33867" tIns="33867" rIns="33867" bIns="33867" rtlCol="0" anchor="ctr"/>
            <a:lstStyle/>
            <a:p>
              <a:pPr algn="ctr">
                <a:lnSpc>
                  <a:spcPts val="1907"/>
                </a:lnSpc>
              </a:pPr>
              <a:endParaRPr sz="1200"/>
            </a:p>
          </p:txBody>
        </p:sp>
      </p:grpSp>
      <p:sp>
        <p:nvSpPr>
          <p:cNvPr id="9" name="TextBox 9"/>
          <p:cNvSpPr txBox="1"/>
          <p:nvPr/>
        </p:nvSpPr>
        <p:spPr>
          <a:xfrm>
            <a:off x="1834563" y="2616058"/>
            <a:ext cx="1351697" cy="736227"/>
          </a:xfrm>
          <a:prstGeom prst="rect">
            <a:avLst/>
          </a:prstGeom>
        </p:spPr>
        <p:txBody>
          <a:bodyPr lIns="0" tIns="0" rIns="0" bIns="0" rtlCol="0" anchor="t">
            <a:spAutoFit/>
          </a:bodyPr>
          <a:lstStyle/>
          <a:p>
            <a:pPr algn="ctr">
              <a:lnSpc>
                <a:spcPts val="6094"/>
              </a:lnSpc>
            </a:pPr>
            <a:r>
              <a:rPr lang="en-US" sz="4417" spc="433">
                <a:solidFill>
                  <a:srgbClr val="FFFBFB"/>
                </a:solidFill>
                <a:latin typeface="DM Sans Bold"/>
              </a:rPr>
              <a:t>01</a:t>
            </a:r>
          </a:p>
        </p:txBody>
      </p:sp>
      <p:sp>
        <p:nvSpPr>
          <p:cNvPr id="10" name="TextBox 10"/>
          <p:cNvSpPr txBox="1"/>
          <p:nvPr/>
        </p:nvSpPr>
        <p:spPr>
          <a:xfrm>
            <a:off x="1341180" y="4952853"/>
            <a:ext cx="2311370" cy="672492"/>
          </a:xfrm>
          <a:prstGeom prst="rect">
            <a:avLst/>
          </a:prstGeom>
        </p:spPr>
        <p:txBody>
          <a:bodyPr lIns="0" tIns="0" rIns="0" bIns="0" rtlCol="0" anchor="t">
            <a:spAutoFit/>
          </a:bodyPr>
          <a:lstStyle/>
          <a:p>
            <a:pPr algn="ctr">
              <a:lnSpc>
                <a:spcPts val="2717"/>
              </a:lnSpc>
            </a:pPr>
            <a:r>
              <a:rPr lang="en-US" sz="1967" spc="193">
                <a:solidFill>
                  <a:srgbClr val="231F20"/>
                </a:solidFill>
                <a:latin typeface="DM Sans Bold"/>
              </a:rPr>
              <a:t>INCREASE SOCIAL ACTIVITIES</a:t>
            </a:r>
          </a:p>
        </p:txBody>
      </p:sp>
      <p:sp>
        <p:nvSpPr>
          <p:cNvPr id="11" name="Freeform 11"/>
          <p:cNvSpPr/>
          <p:nvPr/>
        </p:nvSpPr>
        <p:spPr>
          <a:xfrm>
            <a:off x="4473362" y="2311202"/>
            <a:ext cx="1351697" cy="2053683"/>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4959747" y="4591373"/>
            <a:ext cx="334055" cy="33405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14" name="TextBox 14"/>
            <p:cNvSpPr txBox="1"/>
            <p:nvPr/>
          </p:nvSpPr>
          <p:spPr>
            <a:xfrm>
              <a:off x="76200" y="57150"/>
              <a:ext cx="660400" cy="679450"/>
            </a:xfrm>
            <a:prstGeom prst="rect">
              <a:avLst/>
            </a:prstGeom>
          </p:spPr>
          <p:txBody>
            <a:bodyPr lIns="33867" tIns="33867" rIns="33867" bIns="33867" rtlCol="0" anchor="ctr"/>
            <a:lstStyle/>
            <a:p>
              <a:pPr algn="ctr">
                <a:lnSpc>
                  <a:spcPts val="1907"/>
                </a:lnSpc>
              </a:pPr>
              <a:endParaRPr sz="1200"/>
            </a:p>
          </p:txBody>
        </p:sp>
      </p:grpSp>
      <p:sp>
        <p:nvSpPr>
          <p:cNvPr id="15" name="TextBox 15"/>
          <p:cNvSpPr txBox="1"/>
          <p:nvPr/>
        </p:nvSpPr>
        <p:spPr>
          <a:xfrm>
            <a:off x="4480136" y="2565258"/>
            <a:ext cx="1351697" cy="736227"/>
          </a:xfrm>
          <a:prstGeom prst="rect">
            <a:avLst/>
          </a:prstGeom>
        </p:spPr>
        <p:txBody>
          <a:bodyPr lIns="0" tIns="0" rIns="0" bIns="0" rtlCol="0" anchor="t">
            <a:spAutoFit/>
          </a:bodyPr>
          <a:lstStyle/>
          <a:p>
            <a:pPr algn="ctr">
              <a:lnSpc>
                <a:spcPts val="6094"/>
              </a:lnSpc>
            </a:pPr>
            <a:r>
              <a:rPr lang="en-US" sz="4417" spc="433">
                <a:solidFill>
                  <a:srgbClr val="FFFBFB"/>
                </a:solidFill>
                <a:latin typeface="DM Sans Bold"/>
              </a:rPr>
              <a:t>02</a:t>
            </a:r>
          </a:p>
        </p:txBody>
      </p:sp>
      <p:sp>
        <p:nvSpPr>
          <p:cNvPr id="16" name="Freeform 16"/>
          <p:cNvSpPr/>
          <p:nvPr/>
        </p:nvSpPr>
        <p:spPr>
          <a:xfrm>
            <a:off x="7125520" y="2311202"/>
            <a:ext cx="1351697" cy="2053683"/>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7695725" y="4587139"/>
            <a:ext cx="334055" cy="33405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19" name="TextBox 19"/>
            <p:cNvSpPr txBox="1"/>
            <p:nvPr/>
          </p:nvSpPr>
          <p:spPr>
            <a:xfrm>
              <a:off x="76200" y="57150"/>
              <a:ext cx="660400" cy="679450"/>
            </a:xfrm>
            <a:prstGeom prst="rect">
              <a:avLst/>
            </a:prstGeom>
          </p:spPr>
          <p:txBody>
            <a:bodyPr lIns="33867" tIns="33867" rIns="33867" bIns="33867" rtlCol="0" anchor="ctr"/>
            <a:lstStyle/>
            <a:p>
              <a:pPr algn="ctr">
                <a:lnSpc>
                  <a:spcPts val="1907"/>
                </a:lnSpc>
              </a:pPr>
              <a:endParaRPr sz="1200"/>
            </a:p>
          </p:txBody>
        </p:sp>
      </p:grpSp>
      <p:sp>
        <p:nvSpPr>
          <p:cNvPr id="20" name="TextBox 20"/>
          <p:cNvSpPr txBox="1"/>
          <p:nvPr/>
        </p:nvSpPr>
        <p:spPr>
          <a:xfrm>
            <a:off x="7153460" y="2565258"/>
            <a:ext cx="1351697" cy="736227"/>
          </a:xfrm>
          <a:prstGeom prst="rect">
            <a:avLst/>
          </a:prstGeom>
        </p:spPr>
        <p:txBody>
          <a:bodyPr lIns="0" tIns="0" rIns="0" bIns="0" rtlCol="0" anchor="t">
            <a:spAutoFit/>
          </a:bodyPr>
          <a:lstStyle/>
          <a:p>
            <a:pPr algn="ctr">
              <a:lnSpc>
                <a:spcPts val="6094"/>
              </a:lnSpc>
            </a:pPr>
            <a:r>
              <a:rPr lang="en-US" sz="4417" spc="433">
                <a:solidFill>
                  <a:srgbClr val="FFFBFB"/>
                </a:solidFill>
                <a:latin typeface="DM Sans Bold"/>
              </a:rPr>
              <a:t>03</a:t>
            </a:r>
          </a:p>
        </p:txBody>
      </p:sp>
      <p:sp>
        <p:nvSpPr>
          <p:cNvPr id="26" name="TextBox 26"/>
          <p:cNvSpPr txBox="1"/>
          <p:nvPr/>
        </p:nvSpPr>
        <p:spPr>
          <a:xfrm>
            <a:off x="4165772" y="4952853"/>
            <a:ext cx="2064246" cy="1018740"/>
          </a:xfrm>
          <a:prstGeom prst="rect">
            <a:avLst/>
          </a:prstGeom>
        </p:spPr>
        <p:txBody>
          <a:bodyPr lIns="0" tIns="0" rIns="0" bIns="0" rtlCol="0" anchor="t">
            <a:spAutoFit/>
          </a:bodyPr>
          <a:lstStyle/>
          <a:p>
            <a:pPr algn="ctr">
              <a:lnSpc>
                <a:spcPts val="2717"/>
              </a:lnSpc>
            </a:pPr>
            <a:r>
              <a:rPr lang="en-US" sz="1967" spc="193">
                <a:solidFill>
                  <a:srgbClr val="231F20"/>
                </a:solidFill>
                <a:latin typeface="DM Sans Bold"/>
              </a:rPr>
              <a:t>PROMOTE EMOTIONAL CONNECTION</a:t>
            </a:r>
          </a:p>
        </p:txBody>
      </p:sp>
      <p:sp>
        <p:nvSpPr>
          <p:cNvPr id="27" name="TextBox 27"/>
          <p:cNvSpPr txBox="1"/>
          <p:nvPr/>
        </p:nvSpPr>
        <p:spPr>
          <a:xfrm>
            <a:off x="6959602" y="4952853"/>
            <a:ext cx="1806555" cy="1018740"/>
          </a:xfrm>
          <a:prstGeom prst="rect">
            <a:avLst/>
          </a:prstGeom>
        </p:spPr>
        <p:txBody>
          <a:bodyPr lIns="0" tIns="0" rIns="0" bIns="0" rtlCol="0" anchor="t">
            <a:spAutoFit/>
          </a:bodyPr>
          <a:lstStyle/>
          <a:p>
            <a:pPr algn="ctr">
              <a:lnSpc>
                <a:spcPts val="2717"/>
              </a:lnSpc>
            </a:pPr>
            <a:r>
              <a:rPr lang="en-US" sz="1967" spc="193">
                <a:solidFill>
                  <a:srgbClr val="231F20"/>
                </a:solidFill>
                <a:latin typeface="DM Sans Bold"/>
              </a:rPr>
              <a:t>PROMOTE PHYSICAL HEALTH</a:t>
            </a:r>
          </a:p>
        </p:txBody>
      </p:sp>
      <p:sp>
        <p:nvSpPr>
          <p:cNvPr id="30" name="TextBox 30"/>
          <p:cNvSpPr txBox="1"/>
          <p:nvPr/>
        </p:nvSpPr>
        <p:spPr>
          <a:xfrm>
            <a:off x="539998" y="94182"/>
            <a:ext cx="10888980" cy="1832105"/>
          </a:xfrm>
          <a:prstGeom prst="rect">
            <a:avLst/>
          </a:prstGeom>
        </p:spPr>
        <p:txBody>
          <a:bodyPr lIns="0" tIns="0" rIns="0" bIns="0" rtlCol="0" anchor="t">
            <a:spAutoFit/>
          </a:bodyPr>
          <a:lstStyle/>
          <a:p>
            <a:pPr algn="ctr">
              <a:lnSpc>
                <a:spcPts val="7490"/>
              </a:lnSpc>
            </a:pPr>
            <a:r>
              <a:rPr lang="en-US" sz="4400" b="1" dirty="0">
                <a:solidFill>
                  <a:srgbClr val="000000"/>
                </a:solidFill>
                <a:latin typeface="Oswald Bold"/>
              </a:rPr>
              <a:t>What does the coffee shop do in promoting community well-being? </a:t>
            </a:r>
          </a:p>
        </p:txBody>
      </p:sp>
    </p:spTree>
    <p:extLst>
      <p:ext uri="{BB962C8B-B14F-4D97-AF65-F5344CB8AC3E}">
        <p14:creationId xmlns:p14="http://schemas.microsoft.com/office/powerpoint/2010/main" val="3971628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347980" y="380814"/>
            <a:ext cx="11495405" cy="790666"/>
          </a:xfrm>
          <a:prstGeom prst="rect">
            <a:avLst/>
          </a:prstGeom>
        </p:spPr>
        <p:txBody>
          <a:bodyPr lIns="0" tIns="0" rIns="0" bIns="0" rtlCol="0" anchor="t">
            <a:spAutoFit/>
          </a:bodyPr>
          <a:lstStyle/>
          <a:p>
            <a:pPr algn="ctr">
              <a:lnSpc>
                <a:spcPts val="6740"/>
              </a:lnSpc>
            </a:pPr>
            <a:r>
              <a:rPr lang="en-US" sz="4320" b="1">
                <a:solidFill>
                  <a:srgbClr val="000000"/>
                </a:solidFill>
                <a:latin typeface="Oswald Bold"/>
              </a:rPr>
              <a:t>Impact Reporting for Toddler Group Dataset</a:t>
            </a:r>
          </a:p>
        </p:txBody>
      </p:sp>
      <p:pic>
        <p:nvPicPr>
          <p:cNvPr id="5" name="Picture 4" descr="A screenshot of a website&#10;&#10;Description automatically generated">
            <a:extLst>
              <a:ext uri="{FF2B5EF4-FFF2-40B4-BE49-F238E27FC236}">
                <a16:creationId xmlns:a16="http://schemas.microsoft.com/office/drawing/2014/main" id="{5A0BBA1C-55A6-A7F8-8190-35B1C12E15E1}"/>
              </a:ext>
            </a:extLst>
          </p:cNvPr>
          <p:cNvPicPr>
            <a:picLocks noChangeAspect="1"/>
          </p:cNvPicPr>
          <p:nvPr/>
        </p:nvPicPr>
        <p:blipFill>
          <a:blip r:embed="rId2"/>
          <a:stretch>
            <a:fillRect/>
          </a:stretch>
        </p:blipFill>
        <p:spPr>
          <a:xfrm>
            <a:off x="1225077" y="1171480"/>
            <a:ext cx="9741210" cy="5566405"/>
          </a:xfrm>
          <a:prstGeom prst="rect">
            <a:avLst/>
          </a:prstGeom>
        </p:spPr>
      </p:pic>
    </p:spTree>
    <p:extLst>
      <p:ext uri="{BB962C8B-B14F-4D97-AF65-F5344CB8AC3E}">
        <p14:creationId xmlns:p14="http://schemas.microsoft.com/office/powerpoint/2010/main" val="3138551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02709" y="975857"/>
            <a:ext cx="2386220" cy="2654890"/>
            <a:chOff x="0" y="0"/>
            <a:chExt cx="1312832" cy="1460646"/>
          </a:xfrm>
        </p:grpSpPr>
        <p:sp>
          <p:nvSpPr>
            <p:cNvPr id="5" name="Freeform 5"/>
            <p:cNvSpPr/>
            <p:nvPr/>
          </p:nvSpPr>
          <p:spPr>
            <a:xfrm>
              <a:off x="0" y="0"/>
              <a:ext cx="1312832" cy="1460647"/>
            </a:xfrm>
            <a:custGeom>
              <a:avLst/>
              <a:gdLst/>
              <a:ahLst/>
              <a:cxnLst/>
              <a:rect l="l" t="t" r="r" b="b"/>
              <a:pathLst>
                <a:path w="1312832" h="1460647">
                  <a:moveTo>
                    <a:pt x="67052" y="0"/>
                  </a:moveTo>
                  <a:lnTo>
                    <a:pt x="1245780" y="0"/>
                  </a:lnTo>
                  <a:cubicBezTo>
                    <a:pt x="1263563" y="0"/>
                    <a:pt x="1280618" y="7064"/>
                    <a:pt x="1293193" y="19639"/>
                  </a:cubicBezTo>
                  <a:cubicBezTo>
                    <a:pt x="1305767" y="32214"/>
                    <a:pt x="1312832" y="49268"/>
                    <a:pt x="1312832" y="67052"/>
                  </a:cubicBezTo>
                  <a:lnTo>
                    <a:pt x="1312832" y="1393595"/>
                  </a:lnTo>
                  <a:cubicBezTo>
                    <a:pt x="1312832" y="1411378"/>
                    <a:pt x="1305767" y="1428433"/>
                    <a:pt x="1293193" y="1441008"/>
                  </a:cubicBezTo>
                  <a:cubicBezTo>
                    <a:pt x="1280618" y="1453582"/>
                    <a:pt x="1263563" y="1460647"/>
                    <a:pt x="1245780" y="1460647"/>
                  </a:cubicBezTo>
                  <a:lnTo>
                    <a:pt x="67052" y="1460647"/>
                  </a:lnTo>
                  <a:cubicBezTo>
                    <a:pt x="49268" y="1460647"/>
                    <a:pt x="32214" y="1453582"/>
                    <a:pt x="19639" y="1441008"/>
                  </a:cubicBezTo>
                  <a:cubicBezTo>
                    <a:pt x="7064" y="1428433"/>
                    <a:pt x="0" y="1411378"/>
                    <a:pt x="0" y="1393595"/>
                  </a:cubicBezTo>
                  <a:lnTo>
                    <a:pt x="0" y="67052"/>
                  </a:lnTo>
                  <a:cubicBezTo>
                    <a:pt x="0" y="49268"/>
                    <a:pt x="7064" y="32214"/>
                    <a:pt x="19639" y="19639"/>
                  </a:cubicBezTo>
                  <a:cubicBezTo>
                    <a:pt x="32214" y="7064"/>
                    <a:pt x="49268" y="0"/>
                    <a:pt x="67052" y="0"/>
                  </a:cubicBezTo>
                  <a:close/>
                </a:path>
              </a:pathLst>
            </a:custGeom>
            <a:solidFill>
              <a:srgbClr val="FFFFFF">
                <a:alpha val="98824"/>
              </a:srgbClr>
            </a:solidFill>
          </p:spPr>
          <p:txBody>
            <a:bodyPr/>
            <a:lstStyle/>
            <a:p>
              <a:endParaRPr lang="en-US"/>
            </a:p>
          </p:txBody>
        </p:sp>
        <p:sp>
          <p:nvSpPr>
            <p:cNvPr id="6" name="TextBox 6"/>
            <p:cNvSpPr txBox="1"/>
            <p:nvPr/>
          </p:nvSpPr>
          <p:spPr>
            <a:xfrm>
              <a:off x="0" y="-19050"/>
              <a:ext cx="1312832" cy="1479696"/>
            </a:xfrm>
            <a:prstGeom prst="rect">
              <a:avLst/>
            </a:prstGeom>
          </p:spPr>
          <p:txBody>
            <a:bodyPr lIns="33867" tIns="33867" rIns="33867" bIns="33867" rtlCol="0" anchor="ctr"/>
            <a:lstStyle/>
            <a:p>
              <a:pPr algn="ctr">
                <a:lnSpc>
                  <a:spcPts val="1907"/>
                </a:lnSpc>
              </a:pPr>
              <a:endParaRPr sz="1200"/>
            </a:p>
          </p:txBody>
        </p:sp>
      </p:grpSp>
      <p:grpSp>
        <p:nvGrpSpPr>
          <p:cNvPr id="7" name="Group 7"/>
          <p:cNvGrpSpPr/>
          <p:nvPr/>
        </p:nvGrpSpPr>
        <p:grpSpPr>
          <a:xfrm>
            <a:off x="1035314" y="3774005"/>
            <a:ext cx="2121011" cy="847111"/>
            <a:chOff x="0" y="0"/>
            <a:chExt cx="1166921" cy="466057"/>
          </a:xfrm>
        </p:grpSpPr>
        <p:sp>
          <p:nvSpPr>
            <p:cNvPr id="8" name="Freeform 8"/>
            <p:cNvSpPr/>
            <p:nvPr/>
          </p:nvSpPr>
          <p:spPr>
            <a:xfrm>
              <a:off x="0" y="0"/>
              <a:ext cx="1166921" cy="466057"/>
            </a:xfrm>
            <a:custGeom>
              <a:avLst/>
              <a:gdLst/>
              <a:ahLst/>
              <a:cxnLst/>
              <a:rect l="l" t="t" r="r" b="b"/>
              <a:pathLst>
                <a:path w="1166921" h="466057">
                  <a:moveTo>
                    <a:pt x="75436" y="0"/>
                  </a:moveTo>
                  <a:lnTo>
                    <a:pt x="1091485" y="0"/>
                  </a:lnTo>
                  <a:cubicBezTo>
                    <a:pt x="1133147" y="0"/>
                    <a:pt x="1166921" y="33774"/>
                    <a:pt x="1166921" y="75436"/>
                  </a:cubicBezTo>
                  <a:lnTo>
                    <a:pt x="1166921" y="390621"/>
                  </a:lnTo>
                  <a:cubicBezTo>
                    <a:pt x="1166921" y="432283"/>
                    <a:pt x="1133147" y="466057"/>
                    <a:pt x="1091485" y="466057"/>
                  </a:cubicBezTo>
                  <a:lnTo>
                    <a:pt x="75436" y="466057"/>
                  </a:lnTo>
                  <a:cubicBezTo>
                    <a:pt x="55429" y="466057"/>
                    <a:pt x="36241" y="458109"/>
                    <a:pt x="22095" y="443962"/>
                  </a:cubicBezTo>
                  <a:cubicBezTo>
                    <a:pt x="7948" y="429815"/>
                    <a:pt x="0" y="410628"/>
                    <a:pt x="0" y="390621"/>
                  </a:cubicBezTo>
                  <a:lnTo>
                    <a:pt x="0" y="75436"/>
                  </a:lnTo>
                  <a:cubicBezTo>
                    <a:pt x="0" y="55429"/>
                    <a:pt x="7948" y="36241"/>
                    <a:pt x="22095" y="22095"/>
                  </a:cubicBezTo>
                  <a:cubicBezTo>
                    <a:pt x="36241" y="7948"/>
                    <a:pt x="55429" y="0"/>
                    <a:pt x="75436" y="0"/>
                  </a:cubicBezTo>
                  <a:close/>
                </a:path>
              </a:pathLst>
            </a:custGeom>
            <a:solidFill>
              <a:srgbClr val="FFFFFF">
                <a:alpha val="98824"/>
              </a:srgbClr>
            </a:solidFill>
          </p:spPr>
          <p:txBody>
            <a:bodyPr/>
            <a:lstStyle/>
            <a:p>
              <a:endParaRPr lang="en-US"/>
            </a:p>
          </p:txBody>
        </p:sp>
        <p:sp>
          <p:nvSpPr>
            <p:cNvPr id="9" name="TextBox 9"/>
            <p:cNvSpPr txBox="1"/>
            <p:nvPr/>
          </p:nvSpPr>
          <p:spPr>
            <a:xfrm>
              <a:off x="0" y="-19050"/>
              <a:ext cx="1166921" cy="485107"/>
            </a:xfrm>
            <a:prstGeom prst="rect">
              <a:avLst/>
            </a:prstGeom>
          </p:spPr>
          <p:txBody>
            <a:bodyPr lIns="33867" tIns="33867" rIns="33867" bIns="33867" rtlCol="0" anchor="ctr"/>
            <a:lstStyle/>
            <a:p>
              <a:pPr algn="ctr">
                <a:lnSpc>
                  <a:spcPts val="1907"/>
                </a:lnSpc>
              </a:pPr>
              <a:endParaRPr sz="1200"/>
            </a:p>
          </p:txBody>
        </p:sp>
      </p:grpSp>
      <p:grpSp>
        <p:nvGrpSpPr>
          <p:cNvPr id="10" name="Group 10"/>
          <p:cNvGrpSpPr/>
          <p:nvPr/>
        </p:nvGrpSpPr>
        <p:grpSpPr>
          <a:xfrm>
            <a:off x="4479193" y="3402931"/>
            <a:ext cx="2529240" cy="1968659"/>
            <a:chOff x="0" y="0"/>
            <a:chExt cx="1391517" cy="1083102"/>
          </a:xfrm>
        </p:grpSpPr>
        <p:sp>
          <p:nvSpPr>
            <p:cNvPr id="11" name="Freeform 11"/>
            <p:cNvSpPr/>
            <p:nvPr/>
          </p:nvSpPr>
          <p:spPr>
            <a:xfrm>
              <a:off x="0" y="0"/>
              <a:ext cx="1391517" cy="1083102"/>
            </a:xfrm>
            <a:custGeom>
              <a:avLst/>
              <a:gdLst/>
              <a:ahLst/>
              <a:cxnLst/>
              <a:rect l="l" t="t" r="r" b="b"/>
              <a:pathLst>
                <a:path w="1391517" h="1083102">
                  <a:moveTo>
                    <a:pt x="63260" y="0"/>
                  </a:moveTo>
                  <a:lnTo>
                    <a:pt x="1328257" y="0"/>
                  </a:lnTo>
                  <a:cubicBezTo>
                    <a:pt x="1345035" y="0"/>
                    <a:pt x="1361125" y="6665"/>
                    <a:pt x="1372989" y="18528"/>
                  </a:cubicBezTo>
                  <a:cubicBezTo>
                    <a:pt x="1384852" y="30392"/>
                    <a:pt x="1391517" y="46482"/>
                    <a:pt x="1391517" y="63260"/>
                  </a:cubicBezTo>
                  <a:lnTo>
                    <a:pt x="1391517" y="1019842"/>
                  </a:lnTo>
                  <a:cubicBezTo>
                    <a:pt x="1391517" y="1054779"/>
                    <a:pt x="1363195" y="1083102"/>
                    <a:pt x="1328257" y="1083102"/>
                  </a:cubicBezTo>
                  <a:lnTo>
                    <a:pt x="63260" y="1083102"/>
                  </a:lnTo>
                  <a:cubicBezTo>
                    <a:pt x="46482" y="1083102"/>
                    <a:pt x="30392" y="1076437"/>
                    <a:pt x="18528" y="1064573"/>
                  </a:cubicBezTo>
                  <a:cubicBezTo>
                    <a:pt x="6665" y="1052710"/>
                    <a:pt x="0" y="1036619"/>
                    <a:pt x="0" y="1019842"/>
                  </a:cubicBezTo>
                  <a:lnTo>
                    <a:pt x="0" y="63260"/>
                  </a:lnTo>
                  <a:cubicBezTo>
                    <a:pt x="0" y="46482"/>
                    <a:pt x="6665" y="30392"/>
                    <a:pt x="18528" y="18528"/>
                  </a:cubicBezTo>
                  <a:cubicBezTo>
                    <a:pt x="30392" y="6665"/>
                    <a:pt x="46482" y="0"/>
                    <a:pt x="63260" y="0"/>
                  </a:cubicBezTo>
                  <a:close/>
                </a:path>
              </a:pathLst>
            </a:custGeom>
            <a:solidFill>
              <a:srgbClr val="FFFFFF">
                <a:alpha val="98824"/>
              </a:srgbClr>
            </a:solidFill>
          </p:spPr>
          <p:txBody>
            <a:bodyPr/>
            <a:lstStyle/>
            <a:p>
              <a:endParaRPr lang="en-US"/>
            </a:p>
          </p:txBody>
        </p:sp>
        <p:sp>
          <p:nvSpPr>
            <p:cNvPr id="12" name="TextBox 12"/>
            <p:cNvSpPr txBox="1"/>
            <p:nvPr/>
          </p:nvSpPr>
          <p:spPr>
            <a:xfrm>
              <a:off x="0" y="-19050"/>
              <a:ext cx="1391517" cy="1102152"/>
            </a:xfrm>
            <a:prstGeom prst="rect">
              <a:avLst/>
            </a:prstGeom>
          </p:spPr>
          <p:txBody>
            <a:bodyPr lIns="33867" tIns="33867" rIns="33867" bIns="33867" rtlCol="0" anchor="ctr"/>
            <a:lstStyle/>
            <a:p>
              <a:pPr algn="ctr">
                <a:lnSpc>
                  <a:spcPts val="1907"/>
                </a:lnSpc>
              </a:pPr>
              <a:endParaRPr sz="1200"/>
            </a:p>
          </p:txBody>
        </p:sp>
      </p:grpSp>
      <p:grpSp>
        <p:nvGrpSpPr>
          <p:cNvPr id="13" name="Group 13"/>
          <p:cNvGrpSpPr/>
          <p:nvPr/>
        </p:nvGrpSpPr>
        <p:grpSpPr>
          <a:xfrm>
            <a:off x="4766343" y="5472075"/>
            <a:ext cx="1954943" cy="56474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US"/>
            </a:p>
          </p:txBody>
        </p:sp>
        <p:sp>
          <p:nvSpPr>
            <p:cNvPr id="15" name="TextBox 15"/>
            <p:cNvSpPr txBox="1"/>
            <p:nvPr/>
          </p:nvSpPr>
          <p:spPr>
            <a:xfrm>
              <a:off x="0" y="-19050"/>
              <a:ext cx="1075555" cy="329755"/>
            </a:xfrm>
            <a:prstGeom prst="rect">
              <a:avLst/>
            </a:prstGeom>
          </p:spPr>
          <p:txBody>
            <a:bodyPr lIns="33867" tIns="33867" rIns="33867" bIns="33867" rtlCol="0" anchor="ctr"/>
            <a:lstStyle/>
            <a:p>
              <a:pPr algn="ctr">
                <a:lnSpc>
                  <a:spcPts val="1907"/>
                </a:lnSpc>
              </a:pPr>
              <a:endParaRPr sz="1200"/>
            </a:p>
          </p:txBody>
        </p:sp>
      </p:grpSp>
      <p:grpSp>
        <p:nvGrpSpPr>
          <p:cNvPr id="16" name="Group 16"/>
          <p:cNvGrpSpPr/>
          <p:nvPr/>
        </p:nvGrpSpPr>
        <p:grpSpPr>
          <a:xfrm>
            <a:off x="7747306" y="3402930"/>
            <a:ext cx="4187306" cy="1218185"/>
            <a:chOff x="0" y="0"/>
            <a:chExt cx="2303739" cy="670212"/>
          </a:xfrm>
        </p:grpSpPr>
        <p:sp>
          <p:nvSpPr>
            <p:cNvPr id="17" name="Freeform 17"/>
            <p:cNvSpPr/>
            <p:nvPr/>
          </p:nvSpPr>
          <p:spPr>
            <a:xfrm>
              <a:off x="0" y="0"/>
              <a:ext cx="2303739" cy="670212"/>
            </a:xfrm>
            <a:custGeom>
              <a:avLst/>
              <a:gdLst/>
              <a:ahLst/>
              <a:cxnLst/>
              <a:rect l="l" t="t" r="r" b="b"/>
              <a:pathLst>
                <a:path w="2303739" h="670212">
                  <a:moveTo>
                    <a:pt x="38211" y="0"/>
                  </a:moveTo>
                  <a:lnTo>
                    <a:pt x="2265529" y="0"/>
                  </a:lnTo>
                  <a:cubicBezTo>
                    <a:pt x="2275663" y="0"/>
                    <a:pt x="2285382" y="4026"/>
                    <a:pt x="2292548" y="11192"/>
                  </a:cubicBezTo>
                  <a:cubicBezTo>
                    <a:pt x="2299714" y="18358"/>
                    <a:pt x="2303739" y="28077"/>
                    <a:pt x="2303739" y="38211"/>
                  </a:cubicBezTo>
                  <a:lnTo>
                    <a:pt x="2303739" y="632001"/>
                  </a:lnTo>
                  <a:cubicBezTo>
                    <a:pt x="2303739" y="642135"/>
                    <a:pt x="2299714" y="651854"/>
                    <a:pt x="2292548" y="659020"/>
                  </a:cubicBezTo>
                  <a:cubicBezTo>
                    <a:pt x="2285382" y="666186"/>
                    <a:pt x="2275663" y="670212"/>
                    <a:pt x="2265529" y="670212"/>
                  </a:cubicBezTo>
                  <a:lnTo>
                    <a:pt x="38211" y="670212"/>
                  </a:lnTo>
                  <a:cubicBezTo>
                    <a:pt x="28077" y="670212"/>
                    <a:pt x="18358" y="666186"/>
                    <a:pt x="11192" y="659020"/>
                  </a:cubicBezTo>
                  <a:cubicBezTo>
                    <a:pt x="4026" y="651854"/>
                    <a:pt x="0" y="642135"/>
                    <a:pt x="0" y="632001"/>
                  </a:cubicBezTo>
                  <a:lnTo>
                    <a:pt x="0" y="38211"/>
                  </a:lnTo>
                  <a:cubicBezTo>
                    <a:pt x="0" y="28077"/>
                    <a:pt x="4026" y="18358"/>
                    <a:pt x="11192" y="11192"/>
                  </a:cubicBezTo>
                  <a:cubicBezTo>
                    <a:pt x="18358" y="4026"/>
                    <a:pt x="28077" y="0"/>
                    <a:pt x="38211" y="0"/>
                  </a:cubicBezTo>
                  <a:close/>
                </a:path>
              </a:pathLst>
            </a:custGeom>
            <a:solidFill>
              <a:srgbClr val="FFFFFF">
                <a:alpha val="98824"/>
              </a:srgbClr>
            </a:solidFill>
          </p:spPr>
          <p:txBody>
            <a:bodyPr/>
            <a:lstStyle/>
            <a:p>
              <a:endParaRPr lang="en-US"/>
            </a:p>
          </p:txBody>
        </p:sp>
        <p:sp>
          <p:nvSpPr>
            <p:cNvPr id="18" name="TextBox 18"/>
            <p:cNvSpPr txBox="1"/>
            <p:nvPr/>
          </p:nvSpPr>
          <p:spPr>
            <a:xfrm>
              <a:off x="0" y="-19050"/>
              <a:ext cx="2303739" cy="689262"/>
            </a:xfrm>
            <a:prstGeom prst="rect">
              <a:avLst/>
            </a:prstGeom>
          </p:spPr>
          <p:txBody>
            <a:bodyPr lIns="33867" tIns="33867" rIns="33867" bIns="33867" rtlCol="0" anchor="ctr"/>
            <a:lstStyle/>
            <a:p>
              <a:pPr algn="ctr">
                <a:lnSpc>
                  <a:spcPts val="1907"/>
                </a:lnSpc>
              </a:pPr>
              <a:endParaRPr sz="1200"/>
            </a:p>
          </p:txBody>
        </p:sp>
      </p:grpSp>
      <p:grpSp>
        <p:nvGrpSpPr>
          <p:cNvPr id="19" name="Group 19"/>
          <p:cNvGrpSpPr/>
          <p:nvPr/>
        </p:nvGrpSpPr>
        <p:grpSpPr>
          <a:xfrm>
            <a:off x="8053590" y="4763783"/>
            <a:ext cx="3559370" cy="825309"/>
            <a:chOff x="0" y="0"/>
            <a:chExt cx="1958266" cy="454062"/>
          </a:xfrm>
        </p:grpSpPr>
        <p:sp>
          <p:nvSpPr>
            <p:cNvPr id="20" name="Freeform 20"/>
            <p:cNvSpPr/>
            <p:nvPr/>
          </p:nvSpPr>
          <p:spPr>
            <a:xfrm>
              <a:off x="0" y="0"/>
              <a:ext cx="1958266" cy="454062"/>
            </a:xfrm>
            <a:custGeom>
              <a:avLst/>
              <a:gdLst/>
              <a:ahLst/>
              <a:cxnLst/>
              <a:rect l="l" t="t" r="r" b="b"/>
              <a:pathLst>
                <a:path w="1958266" h="454062">
                  <a:moveTo>
                    <a:pt x="44952" y="0"/>
                  </a:moveTo>
                  <a:lnTo>
                    <a:pt x="1913315" y="0"/>
                  </a:lnTo>
                  <a:cubicBezTo>
                    <a:pt x="1925237" y="0"/>
                    <a:pt x="1936670" y="4736"/>
                    <a:pt x="1945100" y="13166"/>
                  </a:cubicBezTo>
                  <a:cubicBezTo>
                    <a:pt x="1953530" y="21596"/>
                    <a:pt x="1958266" y="33030"/>
                    <a:pt x="1958266" y="44952"/>
                  </a:cubicBezTo>
                  <a:lnTo>
                    <a:pt x="1958266" y="409110"/>
                  </a:lnTo>
                  <a:cubicBezTo>
                    <a:pt x="1958266" y="433936"/>
                    <a:pt x="1938141" y="454062"/>
                    <a:pt x="1913315" y="454062"/>
                  </a:cubicBezTo>
                  <a:lnTo>
                    <a:pt x="44952" y="454062"/>
                  </a:lnTo>
                  <a:cubicBezTo>
                    <a:pt x="33030" y="454062"/>
                    <a:pt x="21596" y="449326"/>
                    <a:pt x="13166" y="440896"/>
                  </a:cubicBezTo>
                  <a:cubicBezTo>
                    <a:pt x="4736" y="432466"/>
                    <a:pt x="0" y="421032"/>
                    <a:pt x="0" y="409110"/>
                  </a:cubicBezTo>
                  <a:lnTo>
                    <a:pt x="0" y="44952"/>
                  </a:lnTo>
                  <a:cubicBezTo>
                    <a:pt x="0" y="33030"/>
                    <a:pt x="4736" y="21596"/>
                    <a:pt x="13166" y="13166"/>
                  </a:cubicBezTo>
                  <a:cubicBezTo>
                    <a:pt x="21596" y="4736"/>
                    <a:pt x="33030" y="0"/>
                    <a:pt x="44952" y="0"/>
                  </a:cubicBezTo>
                  <a:close/>
                </a:path>
              </a:pathLst>
            </a:custGeom>
            <a:solidFill>
              <a:srgbClr val="FFFFFF">
                <a:alpha val="98824"/>
              </a:srgbClr>
            </a:solidFill>
          </p:spPr>
          <p:txBody>
            <a:bodyPr/>
            <a:lstStyle/>
            <a:p>
              <a:endParaRPr lang="en-US"/>
            </a:p>
          </p:txBody>
        </p:sp>
        <p:sp>
          <p:nvSpPr>
            <p:cNvPr id="21" name="TextBox 21"/>
            <p:cNvSpPr txBox="1"/>
            <p:nvPr/>
          </p:nvSpPr>
          <p:spPr>
            <a:xfrm>
              <a:off x="0" y="-19050"/>
              <a:ext cx="1958266" cy="473112"/>
            </a:xfrm>
            <a:prstGeom prst="rect">
              <a:avLst/>
            </a:prstGeom>
          </p:spPr>
          <p:txBody>
            <a:bodyPr lIns="33867" tIns="33867" rIns="33867" bIns="33867" rtlCol="0" anchor="ctr"/>
            <a:lstStyle/>
            <a:p>
              <a:pPr algn="ctr">
                <a:lnSpc>
                  <a:spcPts val="1907"/>
                </a:lnSpc>
              </a:pPr>
              <a:endParaRPr sz="1200"/>
            </a:p>
          </p:txBody>
        </p:sp>
      </p:grpSp>
      <p:sp>
        <p:nvSpPr>
          <p:cNvPr id="22" name="Freeform 22"/>
          <p:cNvSpPr/>
          <p:nvPr/>
        </p:nvSpPr>
        <p:spPr>
          <a:xfrm rot="-1885381">
            <a:off x="6748322" y="5204314"/>
            <a:ext cx="1184250" cy="334551"/>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1035314" y="3833070"/>
            <a:ext cx="2121011" cy="696088"/>
          </a:xfrm>
          <a:prstGeom prst="rect">
            <a:avLst/>
          </a:prstGeom>
        </p:spPr>
        <p:txBody>
          <a:bodyPr lIns="0" tIns="0" rIns="0" bIns="0" rtlCol="0" anchor="t">
            <a:spAutoFit/>
          </a:bodyPr>
          <a:lstStyle/>
          <a:p>
            <a:pPr algn="ctr">
              <a:lnSpc>
                <a:spcPts val="2760"/>
              </a:lnSpc>
              <a:spcBef>
                <a:spcPct val="0"/>
              </a:spcBef>
            </a:pPr>
            <a:r>
              <a:rPr lang="en-US" sz="2000" spc="196">
                <a:solidFill>
                  <a:srgbClr val="231F20"/>
                </a:solidFill>
                <a:latin typeface="Oswald" panose="00000500000000000000"/>
              </a:rPr>
              <a:t>ATTENDANCE ANALYSIS</a:t>
            </a:r>
          </a:p>
        </p:txBody>
      </p:sp>
      <p:sp>
        <p:nvSpPr>
          <p:cNvPr id="24" name="TextBox 24"/>
          <p:cNvSpPr txBox="1"/>
          <p:nvPr/>
        </p:nvSpPr>
        <p:spPr>
          <a:xfrm>
            <a:off x="1085815" y="1141820"/>
            <a:ext cx="2020009" cy="1933350"/>
          </a:xfrm>
          <a:prstGeom prst="rect">
            <a:avLst/>
          </a:prstGeom>
        </p:spPr>
        <p:txBody>
          <a:bodyPr lIns="0" tIns="0" rIns="0" bIns="0" rtlCol="0" anchor="t">
            <a:spAutoFit/>
          </a:bodyPr>
          <a:lstStyle/>
          <a:p>
            <a:pPr algn="ctr">
              <a:lnSpc>
                <a:spcPts val="1863"/>
              </a:lnSpc>
            </a:pPr>
            <a:r>
              <a:rPr lang="en-US" sz="1330">
                <a:solidFill>
                  <a:srgbClr val="100F0D"/>
                </a:solidFill>
                <a:latin typeface="Montserrat Light" panose="00000400000000000000"/>
              </a:rPr>
              <a:t>The BS3 Toddlers event is particularly popular, showing strong community participation. The growth in TAGG attendance also shows that new activities can successfully engage community members.</a:t>
            </a:r>
          </a:p>
        </p:txBody>
      </p:sp>
      <p:sp>
        <p:nvSpPr>
          <p:cNvPr id="25" name="TextBox 25"/>
          <p:cNvSpPr txBox="1"/>
          <p:nvPr/>
        </p:nvSpPr>
        <p:spPr>
          <a:xfrm>
            <a:off x="4891619" y="5550991"/>
            <a:ext cx="1704389" cy="747769"/>
          </a:xfrm>
          <a:prstGeom prst="rect">
            <a:avLst/>
          </a:prstGeom>
        </p:spPr>
        <p:txBody>
          <a:bodyPr lIns="0" tIns="0" rIns="0" bIns="0" rtlCol="0" anchor="t">
            <a:spAutoFit/>
          </a:bodyPr>
          <a:lstStyle/>
          <a:p>
            <a:pPr algn="ctr">
              <a:lnSpc>
                <a:spcPts val="3037"/>
              </a:lnSpc>
              <a:spcBef>
                <a:spcPct val="0"/>
              </a:spcBef>
            </a:pPr>
            <a:r>
              <a:rPr lang="en-US" sz="2200" spc="215">
                <a:solidFill>
                  <a:srgbClr val="231F20"/>
                </a:solidFill>
                <a:latin typeface="Oswald" panose="00000500000000000000"/>
              </a:rPr>
              <a:t>TIME TRENDS</a:t>
            </a:r>
          </a:p>
        </p:txBody>
      </p:sp>
      <p:sp>
        <p:nvSpPr>
          <p:cNvPr id="26" name="TextBox 26"/>
          <p:cNvSpPr txBox="1"/>
          <p:nvPr/>
        </p:nvSpPr>
        <p:spPr>
          <a:xfrm>
            <a:off x="4596829" y="3556468"/>
            <a:ext cx="2293969" cy="1446165"/>
          </a:xfrm>
          <a:prstGeom prst="rect">
            <a:avLst/>
          </a:prstGeom>
        </p:spPr>
        <p:txBody>
          <a:bodyPr lIns="0" tIns="0" rIns="0" bIns="0" rtlCol="0" anchor="t">
            <a:spAutoFit/>
          </a:bodyPr>
          <a:lstStyle/>
          <a:p>
            <a:pPr algn="ctr">
              <a:lnSpc>
                <a:spcPts val="1867"/>
              </a:lnSpc>
            </a:pPr>
            <a:r>
              <a:rPr lang="en-US" sz="1333" dirty="0">
                <a:solidFill>
                  <a:srgbClr val="100F0D"/>
                </a:solidFill>
                <a:latin typeface="Montserrat Light" panose="00000400000000000000"/>
              </a:rPr>
              <a:t>The stable attendance at BS3 Toddlers events, alongside the rising interest in TAGG, indicates a healthy demand for community-driven activities among residents.</a:t>
            </a:r>
          </a:p>
        </p:txBody>
      </p:sp>
      <p:sp>
        <p:nvSpPr>
          <p:cNvPr id="27" name="TextBox 27"/>
          <p:cNvSpPr txBox="1"/>
          <p:nvPr/>
        </p:nvSpPr>
        <p:spPr>
          <a:xfrm>
            <a:off x="7958340" y="4839283"/>
            <a:ext cx="3816038" cy="747769"/>
          </a:xfrm>
          <a:prstGeom prst="rect">
            <a:avLst/>
          </a:prstGeom>
        </p:spPr>
        <p:txBody>
          <a:bodyPr lIns="0" tIns="0" rIns="0" bIns="0" rtlCol="0" anchor="t">
            <a:spAutoFit/>
          </a:bodyPr>
          <a:lstStyle/>
          <a:p>
            <a:pPr algn="ctr">
              <a:lnSpc>
                <a:spcPts val="3037"/>
              </a:lnSpc>
              <a:spcBef>
                <a:spcPct val="0"/>
              </a:spcBef>
            </a:pPr>
            <a:r>
              <a:rPr lang="en-US" sz="2200" spc="215">
                <a:solidFill>
                  <a:srgbClr val="231F20"/>
                </a:solidFill>
                <a:latin typeface="Oswald" panose="00000500000000000000"/>
              </a:rPr>
              <a:t>SPECIAL INSTRUCTIONS ANALYSIS</a:t>
            </a:r>
          </a:p>
        </p:txBody>
      </p:sp>
      <p:sp>
        <p:nvSpPr>
          <p:cNvPr id="28" name="TextBox 28"/>
          <p:cNvSpPr txBox="1"/>
          <p:nvPr/>
        </p:nvSpPr>
        <p:spPr>
          <a:xfrm>
            <a:off x="8028624" y="3507509"/>
            <a:ext cx="3477576" cy="679160"/>
          </a:xfrm>
          <a:prstGeom prst="rect">
            <a:avLst/>
          </a:prstGeom>
        </p:spPr>
        <p:txBody>
          <a:bodyPr lIns="0" tIns="0" rIns="0" bIns="0" rtlCol="0" anchor="t">
            <a:spAutoFit/>
          </a:bodyPr>
          <a:lstStyle/>
          <a:p>
            <a:pPr algn="ctr">
              <a:lnSpc>
                <a:spcPts val="1837"/>
              </a:lnSpc>
            </a:pPr>
            <a:r>
              <a:rPr lang="en-US" sz="1310">
                <a:solidFill>
                  <a:srgbClr val="100F0D"/>
                </a:solidFill>
                <a:latin typeface="Montserrat Light" panose="00000400000000000000"/>
              </a:rPr>
              <a:t>Despite data recording challenges, it's evident that these toddler groups play a significant role in enhancing community cohesion and engagement.</a:t>
            </a:r>
          </a:p>
        </p:txBody>
      </p:sp>
      <p:sp>
        <p:nvSpPr>
          <p:cNvPr id="29" name="Freeform 29"/>
          <p:cNvSpPr/>
          <p:nvPr/>
        </p:nvSpPr>
        <p:spPr>
          <a:xfrm rot="-8970905" flipH="1">
            <a:off x="3291937" y="4229867"/>
            <a:ext cx="1184250" cy="334551"/>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Freeform 31" descr="截屏2024-04-06 00.29.30"/>
          <p:cNvSpPr/>
          <p:nvPr/>
        </p:nvSpPr>
        <p:spPr>
          <a:xfrm>
            <a:off x="3640508" y="151357"/>
            <a:ext cx="5232912" cy="2782502"/>
          </a:xfrm>
          <a:custGeom>
            <a:avLst/>
            <a:gdLst/>
            <a:ahLst/>
            <a:cxnLst/>
            <a:rect l="l" t="t" r="r" b="b"/>
            <a:pathLst>
              <a:path w="8102963" h="4619319">
                <a:moveTo>
                  <a:pt x="0" y="0"/>
                </a:moveTo>
                <a:lnTo>
                  <a:pt x="8102963" y="0"/>
                </a:lnTo>
                <a:lnTo>
                  <a:pt x="8102963" y="4619319"/>
                </a:lnTo>
                <a:lnTo>
                  <a:pt x="0" y="4619319"/>
                </a:lnTo>
                <a:lnTo>
                  <a:pt x="0" y="0"/>
                </a:lnTo>
                <a:close/>
              </a:path>
            </a:pathLst>
          </a:custGeom>
          <a:blipFill>
            <a:blip r:embed="rId4"/>
            <a:stretch>
              <a:fillRect l="-8238" r="-8238"/>
            </a:stretch>
          </a:blipFill>
        </p:spPr>
        <p:txBody>
          <a:bodyPr/>
          <a:lstStyle/>
          <a:p>
            <a:endParaRPr lang="en-US"/>
          </a:p>
        </p:txBody>
      </p:sp>
    </p:spTree>
    <p:extLst>
      <p:ext uri="{BB962C8B-B14F-4D97-AF65-F5344CB8AC3E}">
        <p14:creationId xmlns:p14="http://schemas.microsoft.com/office/powerpoint/2010/main" val="3434257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923673" y="5843724"/>
            <a:ext cx="2752015" cy="29144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2"/>
            <a:stretch>
              <a:fillRect t="-86495"/>
            </a:stretch>
          </a:blipFill>
        </p:spPr>
        <p:txBody>
          <a:bodyPr/>
          <a:lstStyle/>
          <a:p>
            <a:endParaRPr lang="en-US"/>
          </a:p>
        </p:txBody>
      </p:sp>
      <p:grpSp>
        <p:nvGrpSpPr>
          <p:cNvPr id="4" name="Group 4"/>
          <p:cNvGrpSpPr/>
          <p:nvPr/>
        </p:nvGrpSpPr>
        <p:grpSpPr>
          <a:xfrm>
            <a:off x="7933569" y="3118742"/>
            <a:ext cx="2742119" cy="2724982"/>
            <a:chOff x="0" y="0"/>
            <a:chExt cx="1279723" cy="1271725"/>
          </a:xfrm>
          <a:solidFill>
            <a:schemeClr val="accent1">
              <a:lumMod val="50000"/>
            </a:schemeClr>
          </a:solidFill>
        </p:grpSpPr>
        <p:sp>
          <p:nvSpPr>
            <p:cNvPr id="5" name="Freeform 5"/>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grpFill/>
          </p:spPr>
          <p:txBody>
            <a:bodyPr/>
            <a:lstStyle/>
            <a:p>
              <a:endParaRPr lang="en-US"/>
            </a:p>
          </p:txBody>
        </p:sp>
        <p:sp>
          <p:nvSpPr>
            <p:cNvPr id="6" name="TextBox 6"/>
            <p:cNvSpPr txBox="1"/>
            <p:nvPr/>
          </p:nvSpPr>
          <p:spPr>
            <a:xfrm>
              <a:off x="0" y="-57150"/>
              <a:ext cx="1279723" cy="1328875"/>
            </a:xfrm>
            <a:prstGeom prst="rect">
              <a:avLst/>
            </a:prstGeom>
            <a:grpFill/>
          </p:spPr>
          <p:txBody>
            <a:bodyPr lIns="33867" tIns="33867" rIns="33867" bIns="33867" rtlCol="0" anchor="ctr"/>
            <a:lstStyle/>
            <a:p>
              <a:pPr algn="ctr">
                <a:lnSpc>
                  <a:spcPts val="2743"/>
                </a:lnSpc>
                <a:spcBef>
                  <a:spcPct val="0"/>
                </a:spcBef>
              </a:pPr>
              <a:endParaRPr sz="1200"/>
            </a:p>
          </p:txBody>
        </p:sp>
      </p:grpSp>
      <p:sp>
        <p:nvSpPr>
          <p:cNvPr id="7" name="Freeform 7"/>
          <p:cNvSpPr/>
          <p:nvPr/>
        </p:nvSpPr>
        <p:spPr>
          <a:xfrm>
            <a:off x="4720127" y="5843724"/>
            <a:ext cx="2752015" cy="29144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2"/>
            <a:stretch>
              <a:fillRect t="-86495"/>
            </a:stretch>
          </a:blipFill>
        </p:spPr>
        <p:txBody>
          <a:bodyPr/>
          <a:lstStyle/>
          <a:p>
            <a:endParaRPr lang="en-US"/>
          </a:p>
        </p:txBody>
      </p:sp>
      <p:grpSp>
        <p:nvGrpSpPr>
          <p:cNvPr id="8" name="Group 8"/>
          <p:cNvGrpSpPr/>
          <p:nvPr/>
        </p:nvGrpSpPr>
        <p:grpSpPr>
          <a:xfrm>
            <a:off x="4730023" y="3118742"/>
            <a:ext cx="2742119" cy="2724982"/>
            <a:chOff x="0" y="0"/>
            <a:chExt cx="1279723" cy="1271725"/>
          </a:xfrm>
        </p:grpSpPr>
        <p:sp>
          <p:nvSpPr>
            <p:cNvPr id="9" name="Freeform 9"/>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chemeClr val="accent1">
                <a:lumMod val="50000"/>
              </a:schemeClr>
            </a:solidFill>
          </p:spPr>
          <p:txBody>
            <a:bodyPr/>
            <a:lstStyle/>
            <a:p>
              <a:endParaRPr lang="en-US"/>
            </a:p>
          </p:txBody>
        </p:sp>
        <p:sp>
          <p:nvSpPr>
            <p:cNvPr id="10" name="TextBox 10"/>
            <p:cNvSpPr txBox="1"/>
            <p:nvPr/>
          </p:nvSpPr>
          <p:spPr>
            <a:xfrm>
              <a:off x="0" y="-57150"/>
              <a:ext cx="1279723" cy="1328875"/>
            </a:xfrm>
            <a:prstGeom prst="rect">
              <a:avLst/>
            </a:prstGeom>
          </p:spPr>
          <p:txBody>
            <a:bodyPr lIns="33867" tIns="33867" rIns="33867" bIns="33867" rtlCol="0" anchor="ctr"/>
            <a:lstStyle/>
            <a:p>
              <a:pPr algn="ctr">
                <a:lnSpc>
                  <a:spcPts val="2743"/>
                </a:lnSpc>
                <a:spcBef>
                  <a:spcPct val="0"/>
                </a:spcBef>
              </a:pPr>
              <a:endParaRPr sz="1200"/>
            </a:p>
          </p:txBody>
        </p:sp>
      </p:grpSp>
      <p:sp>
        <p:nvSpPr>
          <p:cNvPr id="11" name="Freeform 11"/>
          <p:cNvSpPr/>
          <p:nvPr/>
        </p:nvSpPr>
        <p:spPr>
          <a:xfrm>
            <a:off x="1516312" y="5843724"/>
            <a:ext cx="2752015" cy="29144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2"/>
            <a:stretch>
              <a:fillRect t="-86495"/>
            </a:stretch>
          </a:blipFill>
        </p:spPr>
        <p:txBody>
          <a:bodyPr/>
          <a:lstStyle/>
          <a:p>
            <a:endParaRPr lang="en-US"/>
          </a:p>
        </p:txBody>
      </p:sp>
      <p:grpSp>
        <p:nvGrpSpPr>
          <p:cNvPr id="12" name="Group 12"/>
          <p:cNvGrpSpPr/>
          <p:nvPr/>
        </p:nvGrpSpPr>
        <p:grpSpPr>
          <a:xfrm>
            <a:off x="1526208" y="3118742"/>
            <a:ext cx="2742119" cy="2724982"/>
            <a:chOff x="0" y="0"/>
            <a:chExt cx="1279723" cy="1271725"/>
          </a:xfrm>
          <a:solidFill>
            <a:schemeClr val="accent1">
              <a:lumMod val="50000"/>
            </a:schemeClr>
          </a:solidFill>
        </p:grpSpPr>
        <p:sp>
          <p:nvSpPr>
            <p:cNvPr id="13" name="Freeform 13"/>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grpFill/>
          </p:spPr>
          <p:txBody>
            <a:bodyPr/>
            <a:lstStyle/>
            <a:p>
              <a:endParaRPr lang="en-US"/>
            </a:p>
          </p:txBody>
        </p:sp>
        <p:sp>
          <p:nvSpPr>
            <p:cNvPr id="14" name="TextBox 14"/>
            <p:cNvSpPr txBox="1"/>
            <p:nvPr/>
          </p:nvSpPr>
          <p:spPr>
            <a:xfrm>
              <a:off x="0" y="-57150"/>
              <a:ext cx="1279723" cy="1328875"/>
            </a:xfrm>
            <a:prstGeom prst="rect">
              <a:avLst/>
            </a:prstGeom>
            <a:grpFill/>
          </p:spPr>
          <p:txBody>
            <a:bodyPr lIns="33867" tIns="33867" rIns="33867" bIns="33867" rtlCol="0" anchor="ctr"/>
            <a:lstStyle/>
            <a:p>
              <a:pPr algn="ctr">
                <a:lnSpc>
                  <a:spcPts val="2743"/>
                </a:lnSpc>
                <a:spcBef>
                  <a:spcPct val="0"/>
                </a:spcBef>
              </a:pPr>
              <a:endParaRPr sz="1200"/>
            </a:p>
          </p:txBody>
        </p:sp>
      </p:grpSp>
      <p:sp>
        <p:nvSpPr>
          <p:cNvPr id="16" name="Freeform 16"/>
          <p:cNvSpPr/>
          <p:nvPr/>
        </p:nvSpPr>
        <p:spPr>
          <a:xfrm>
            <a:off x="2214211" y="2435685"/>
            <a:ext cx="1366112" cy="136611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50000"/>
            </a:schemeClr>
          </a:solidFill>
        </p:spPr>
        <p:txBody>
          <a:bodyPr/>
          <a:lstStyle/>
          <a:p>
            <a:endParaRPr lang="en-US"/>
          </a:p>
        </p:txBody>
      </p:sp>
      <p:sp>
        <p:nvSpPr>
          <p:cNvPr id="19" name="Freeform 19"/>
          <p:cNvSpPr/>
          <p:nvPr/>
        </p:nvSpPr>
        <p:spPr>
          <a:xfrm>
            <a:off x="5413078" y="2435685"/>
            <a:ext cx="1366112" cy="136611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50000"/>
            </a:schemeClr>
          </a:solidFill>
        </p:spPr>
        <p:txBody>
          <a:bodyPr/>
          <a:lstStyle/>
          <a:p>
            <a:endParaRPr lang="en-US"/>
          </a:p>
        </p:txBody>
      </p:sp>
      <p:sp>
        <p:nvSpPr>
          <p:cNvPr id="22" name="Freeform 22"/>
          <p:cNvSpPr/>
          <p:nvPr/>
        </p:nvSpPr>
        <p:spPr>
          <a:xfrm>
            <a:off x="8622473" y="2435685"/>
            <a:ext cx="1366112" cy="136611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50000"/>
            </a:schemeClr>
          </a:solidFill>
        </p:spPr>
        <p:txBody>
          <a:bodyPr/>
          <a:lstStyle/>
          <a:p>
            <a:endParaRPr lang="en-US"/>
          </a:p>
        </p:txBody>
      </p:sp>
      <p:sp>
        <p:nvSpPr>
          <p:cNvPr id="24" name="Freeform 24"/>
          <p:cNvSpPr/>
          <p:nvPr/>
        </p:nvSpPr>
        <p:spPr>
          <a:xfrm>
            <a:off x="5697182" y="2696291"/>
            <a:ext cx="807801" cy="881529"/>
          </a:xfrm>
          <a:custGeom>
            <a:avLst/>
            <a:gdLst/>
            <a:ahLst/>
            <a:cxnLst/>
            <a:rect l="l" t="t" r="r" b="b"/>
            <a:pathLst>
              <a:path w="1211702" h="1322294">
                <a:moveTo>
                  <a:pt x="0" y="0"/>
                </a:moveTo>
                <a:lnTo>
                  <a:pt x="1211702" y="0"/>
                </a:lnTo>
                <a:lnTo>
                  <a:pt x="1211702" y="1322294"/>
                </a:lnTo>
                <a:lnTo>
                  <a:pt x="0" y="1322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Freeform 25"/>
          <p:cNvSpPr/>
          <p:nvPr/>
        </p:nvSpPr>
        <p:spPr>
          <a:xfrm>
            <a:off x="2441297" y="2696291"/>
            <a:ext cx="902047" cy="902047"/>
          </a:xfrm>
          <a:custGeom>
            <a:avLst/>
            <a:gdLst/>
            <a:ahLst/>
            <a:cxnLst/>
            <a:rect l="l" t="t" r="r" b="b"/>
            <a:pathLst>
              <a:path w="1353071" h="1353071">
                <a:moveTo>
                  <a:pt x="0" y="0"/>
                </a:moveTo>
                <a:lnTo>
                  <a:pt x="1353071" y="0"/>
                </a:lnTo>
                <a:lnTo>
                  <a:pt x="1353071" y="1353071"/>
                </a:lnTo>
                <a:lnTo>
                  <a:pt x="0" y="1353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Freeform 26"/>
          <p:cNvSpPr/>
          <p:nvPr/>
        </p:nvSpPr>
        <p:spPr>
          <a:xfrm>
            <a:off x="8856442" y="2696291"/>
            <a:ext cx="920865" cy="905797"/>
          </a:xfrm>
          <a:custGeom>
            <a:avLst/>
            <a:gdLst/>
            <a:ahLst/>
            <a:cxnLst/>
            <a:rect l="l" t="t" r="r" b="b"/>
            <a:pathLst>
              <a:path w="1381298" h="1358695">
                <a:moveTo>
                  <a:pt x="0" y="0"/>
                </a:moveTo>
                <a:lnTo>
                  <a:pt x="1381299" y="0"/>
                </a:lnTo>
                <a:lnTo>
                  <a:pt x="1381299" y="1358695"/>
                </a:lnTo>
                <a:lnTo>
                  <a:pt x="0" y="1358695"/>
                </a:lnTo>
                <a:lnTo>
                  <a:pt x="0" y="0"/>
                </a:lnTo>
                <a:close/>
              </a:path>
            </a:pathLst>
          </a:custGeom>
          <a:blipFill>
            <a:blip r:embed="rId7">
              <a:extLst>
                <a:ext uri="{96DAC541-7B7A-43D3-8B79-37D633B846F1}">
                  <asvg:svgBlip xmlns:asvg="http://schemas.microsoft.com/office/drawing/2016/SVG/main" r:embed="rId8"/>
                </a:ext>
              </a:extLst>
            </a:blip>
            <a:stretch>
              <a:fillRect/>
            </a:stretch>
          </a:blipFill>
          <a:ln>
            <a:solidFill>
              <a:schemeClr val="accent1">
                <a:lumMod val="20000"/>
                <a:lumOff val="80000"/>
              </a:schemeClr>
            </a:solidFill>
          </a:ln>
        </p:spPr>
        <p:txBody>
          <a:bodyPr/>
          <a:lstStyle/>
          <a:p>
            <a:endParaRPr lang="en-US"/>
          </a:p>
        </p:txBody>
      </p:sp>
      <p:sp>
        <p:nvSpPr>
          <p:cNvPr id="27" name="TextBox 27"/>
          <p:cNvSpPr txBox="1"/>
          <p:nvPr/>
        </p:nvSpPr>
        <p:spPr>
          <a:xfrm>
            <a:off x="850900" y="802026"/>
            <a:ext cx="10285377" cy="1418593"/>
          </a:xfrm>
          <a:prstGeom prst="rect">
            <a:avLst/>
          </a:prstGeom>
        </p:spPr>
        <p:txBody>
          <a:bodyPr lIns="0" tIns="0" rIns="0" bIns="0" rtlCol="0" anchor="t">
            <a:spAutoFit/>
          </a:bodyPr>
          <a:lstStyle/>
          <a:p>
            <a:pPr algn="ctr">
              <a:lnSpc>
                <a:spcPts val="5680"/>
              </a:lnSpc>
              <a:spcBef>
                <a:spcPct val="0"/>
              </a:spcBef>
            </a:pPr>
            <a:r>
              <a:rPr lang="en-US" sz="4117" b="1" spc="403">
                <a:solidFill>
                  <a:srgbClr val="231F20"/>
                </a:solidFill>
                <a:latin typeface="Oswald Bold"/>
              </a:rPr>
              <a:t>KEY ASPECTS OF IMPROVING COMMUNITY IMPACT</a:t>
            </a:r>
          </a:p>
        </p:txBody>
      </p:sp>
      <p:sp>
        <p:nvSpPr>
          <p:cNvPr id="28" name="TextBox 28"/>
          <p:cNvSpPr txBox="1"/>
          <p:nvPr/>
        </p:nvSpPr>
        <p:spPr>
          <a:xfrm>
            <a:off x="1716393" y="3724403"/>
            <a:ext cx="2359579" cy="1603388"/>
          </a:xfrm>
          <a:prstGeom prst="rect">
            <a:avLst/>
          </a:prstGeom>
        </p:spPr>
        <p:txBody>
          <a:bodyPr lIns="0" tIns="0" rIns="0" bIns="0" rtlCol="0" anchor="t">
            <a:spAutoFit/>
          </a:bodyPr>
          <a:lstStyle/>
          <a:p>
            <a:pPr algn="ctr">
              <a:lnSpc>
                <a:spcPts val="3037"/>
              </a:lnSpc>
            </a:pPr>
            <a:r>
              <a:rPr lang="en-US" sz="2200" spc="215">
                <a:solidFill>
                  <a:srgbClr val="FFFBFB"/>
                </a:solidFill>
                <a:latin typeface="DM Sans"/>
              </a:rPr>
              <a:t>Social</a:t>
            </a:r>
          </a:p>
          <a:p>
            <a:pPr algn="ctr">
              <a:lnSpc>
                <a:spcPts val="1583"/>
              </a:lnSpc>
            </a:pPr>
            <a:endParaRPr lang="en-US" sz="2200" spc="215">
              <a:solidFill>
                <a:srgbClr val="FFFBFB"/>
              </a:solidFill>
              <a:latin typeface="DM Sans"/>
            </a:endParaRPr>
          </a:p>
          <a:p>
            <a:pPr algn="ctr">
              <a:lnSpc>
                <a:spcPts val="1583"/>
              </a:lnSpc>
            </a:pPr>
            <a:r>
              <a:rPr lang="en-US" sz="1147" spc="112">
                <a:solidFill>
                  <a:srgbClr val="FFFBFB"/>
                </a:solidFill>
                <a:latin typeface="DM Sans"/>
              </a:rPr>
              <a:t>By participating in BS3 Toddlers group events, community members have the opportunity to build and grow their social network.</a:t>
            </a:r>
          </a:p>
        </p:txBody>
      </p:sp>
      <p:sp>
        <p:nvSpPr>
          <p:cNvPr id="29" name="TextBox 29"/>
          <p:cNvSpPr txBox="1"/>
          <p:nvPr/>
        </p:nvSpPr>
        <p:spPr>
          <a:xfrm>
            <a:off x="4920208" y="3724403"/>
            <a:ext cx="2361749" cy="1193019"/>
          </a:xfrm>
          <a:prstGeom prst="rect">
            <a:avLst/>
          </a:prstGeom>
        </p:spPr>
        <p:txBody>
          <a:bodyPr lIns="0" tIns="0" rIns="0" bIns="0" rtlCol="0" anchor="t">
            <a:spAutoFit/>
          </a:bodyPr>
          <a:lstStyle/>
          <a:p>
            <a:pPr algn="ctr">
              <a:lnSpc>
                <a:spcPts val="3037"/>
              </a:lnSpc>
            </a:pPr>
            <a:r>
              <a:rPr lang="en-US" sz="2200" spc="215">
                <a:solidFill>
                  <a:srgbClr val="FFFBFB"/>
                </a:solidFill>
                <a:latin typeface="DM Sans"/>
              </a:rPr>
              <a:t>Intellectual</a:t>
            </a:r>
          </a:p>
          <a:p>
            <a:pPr algn="ctr">
              <a:lnSpc>
                <a:spcPts val="1583"/>
              </a:lnSpc>
            </a:pPr>
            <a:endParaRPr lang="en-US" sz="2200" spc="215">
              <a:solidFill>
                <a:srgbClr val="FFFBFB"/>
              </a:solidFill>
              <a:latin typeface="DM Sans"/>
            </a:endParaRPr>
          </a:p>
          <a:p>
            <a:pPr algn="ctr">
              <a:lnSpc>
                <a:spcPts val="1583"/>
              </a:lnSpc>
            </a:pPr>
            <a:r>
              <a:rPr lang="en-US" sz="1147" spc="112">
                <a:solidFill>
                  <a:srgbClr val="FFFBFB"/>
                </a:solidFill>
                <a:latin typeface="DM Sans"/>
              </a:rPr>
              <a:t>The activities are designed to encourage participants to learn new skills and knowledge. </a:t>
            </a:r>
          </a:p>
        </p:txBody>
      </p:sp>
      <p:sp>
        <p:nvSpPr>
          <p:cNvPr id="30" name="TextBox 30"/>
          <p:cNvSpPr txBox="1"/>
          <p:nvPr/>
        </p:nvSpPr>
        <p:spPr>
          <a:xfrm>
            <a:off x="8136000" y="3724403"/>
            <a:ext cx="2361749" cy="1398203"/>
          </a:xfrm>
          <a:prstGeom prst="rect">
            <a:avLst/>
          </a:prstGeom>
        </p:spPr>
        <p:txBody>
          <a:bodyPr lIns="0" tIns="0" rIns="0" bIns="0" rtlCol="0" anchor="t">
            <a:spAutoFit/>
          </a:bodyPr>
          <a:lstStyle/>
          <a:p>
            <a:pPr algn="ctr">
              <a:lnSpc>
                <a:spcPts val="3037"/>
              </a:lnSpc>
            </a:pPr>
            <a:r>
              <a:rPr lang="en-US" sz="2200" spc="215">
                <a:solidFill>
                  <a:srgbClr val="FFFBFB"/>
                </a:solidFill>
                <a:latin typeface="DM Sans"/>
              </a:rPr>
              <a:t>Physical</a:t>
            </a:r>
          </a:p>
          <a:p>
            <a:pPr algn="ctr">
              <a:lnSpc>
                <a:spcPts val="1583"/>
              </a:lnSpc>
            </a:pPr>
            <a:endParaRPr lang="en-US" sz="2200" spc="215">
              <a:solidFill>
                <a:srgbClr val="FFFBFB"/>
              </a:solidFill>
              <a:latin typeface="DM Sans"/>
            </a:endParaRPr>
          </a:p>
          <a:p>
            <a:pPr algn="ctr">
              <a:lnSpc>
                <a:spcPts val="1583"/>
              </a:lnSpc>
            </a:pPr>
            <a:r>
              <a:rPr lang="en-US" sz="1147" spc="112">
                <a:solidFill>
                  <a:srgbClr val="FFFBFB"/>
                </a:solidFill>
                <a:latin typeface="DM Sans"/>
              </a:rPr>
              <a:t>Participation in community activities provides opportunities for active physical activity. </a:t>
            </a:r>
          </a:p>
        </p:txBody>
      </p:sp>
    </p:spTree>
    <p:extLst>
      <p:ext uri="{BB962C8B-B14F-4D97-AF65-F5344CB8AC3E}">
        <p14:creationId xmlns:p14="http://schemas.microsoft.com/office/powerpoint/2010/main" val="2514516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16BFE0-8A70-4440-86D6-C9DEF16BBB2B}"/>
              </a:ext>
            </a:extLst>
          </p:cNvPr>
          <p:cNvSpPr>
            <a:spLocks noGrp="1"/>
          </p:cNvSpPr>
          <p:nvPr>
            <p:ph type="title"/>
          </p:nvPr>
        </p:nvSpPr>
        <p:spPr>
          <a:xfrm>
            <a:off x="1383564" y="348865"/>
            <a:ext cx="9718111" cy="1576446"/>
          </a:xfrm>
        </p:spPr>
        <p:txBody>
          <a:bodyPr anchor="ctr">
            <a:normAutofit/>
          </a:bodyPr>
          <a:lstStyle/>
          <a:p>
            <a:r>
              <a:rPr lang="en-US" sz="4000" b="1">
                <a:solidFill>
                  <a:srgbClr val="FFFFFF"/>
                </a:solidFill>
              </a:rPr>
              <a:t>Conclusion: The Circle of Wellbeing</a:t>
            </a:r>
          </a:p>
        </p:txBody>
      </p:sp>
      <p:graphicFrame>
        <p:nvGraphicFramePr>
          <p:cNvPr id="7" name="Content Placeholder 2">
            <a:extLst>
              <a:ext uri="{FF2B5EF4-FFF2-40B4-BE49-F238E27FC236}">
                <a16:creationId xmlns:a16="http://schemas.microsoft.com/office/drawing/2014/main" id="{CCE7287A-32D0-FAE1-7151-66A2E66CCBC1}"/>
              </a:ext>
            </a:extLst>
          </p:cNvPr>
          <p:cNvGraphicFramePr>
            <a:graphicFrameLocks noGrp="1"/>
          </p:cNvGraphicFramePr>
          <p:nvPr>
            <p:ph idx="1"/>
            <p:extLst>
              <p:ext uri="{D42A27DB-BD31-4B8C-83A1-F6EECF244321}">
                <p14:modId xmlns:p14="http://schemas.microsoft.com/office/powerpoint/2010/main" val="550600254"/>
              </p:ext>
            </p:extLst>
          </p:nvPr>
        </p:nvGraphicFramePr>
        <p:xfrm>
          <a:off x="632085" y="2562963"/>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9501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Rectangle 104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28052-515B-FA5B-0F60-3EF940BEF114}"/>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Wellbeing</a:t>
            </a:r>
          </a:p>
        </p:txBody>
      </p:sp>
      <p:graphicFrame>
        <p:nvGraphicFramePr>
          <p:cNvPr id="1050" name="Content Placeholder 7">
            <a:extLst>
              <a:ext uri="{FF2B5EF4-FFF2-40B4-BE49-F238E27FC236}">
                <a16:creationId xmlns:a16="http://schemas.microsoft.com/office/drawing/2014/main" id="{6845E0B2-17DE-59F4-ED10-0BA016552739}"/>
              </a:ext>
            </a:extLst>
          </p:cNvPr>
          <p:cNvGraphicFramePr>
            <a:graphicFrameLocks noGrp="1"/>
          </p:cNvGraphicFramePr>
          <p:nvPr>
            <p:ph idx="1"/>
            <p:extLst>
              <p:ext uri="{D42A27DB-BD31-4B8C-83A1-F6EECF244321}">
                <p14:modId xmlns:p14="http://schemas.microsoft.com/office/powerpoint/2010/main" val="2755385122"/>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A diagram of social and social relationships&#10;&#10;Description automatically generated">
            <a:extLst>
              <a:ext uri="{FF2B5EF4-FFF2-40B4-BE49-F238E27FC236}">
                <a16:creationId xmlns:a16="http://schemas.microsoft.com/office/drawing/2014/main" id="{B7EAB2D9-2555-AFE1-602B-9D373159577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109502" y="2228174"/>
            <a:ext cx="3615776" cy="241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818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067FDB5-9B09-DE69-8049-A11885574C41}"/>
              </a:ext>
            </a:extLst>
          </p:cNvPr>
          <p:cNvSpPr txBox="1"/>
          <p:nvPr/>
        </p:nvSpPr>
        <p:spPr>
          <a:xfrm>
            <a:off x="6590662" y="4267832"/>
            <a:ext cx="4805996" cy="12971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chemeClr val="tx2"/>
                </a:solidFill>
                <a:latin typeface="+mj-lt"/>
                <a:ea typeface="+mj-ea"/>
                <a:cs typeface="+mj-cs"/>
              </a:rPr>
              <a:t>Questions?</a:t>
            </a:r>
          </a:p>
        </p:txBody>
      </p:sp>
      <p:pic>
        <p:nvPicPr>
          <p:cNvPr id="7" name="Graphic 6" descr="Question mark">
            <a:extLst>
              <a:ext uri="{FF2B5EF4-FFF2-40B4-BE49-F238E27FC236}">
                <a16:creationId xmlns:a16="http://schemas.microsoft.com/office/drawing/2014/main" id="{26C59DD5-60A3-90ED-449D-C183B95A94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850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FC831-D921-72DD-7940-C70C13DA2DD4}"/>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Presentation</a:t>
            </a:r>
            <a:r>
              <a:rPr lang="en-US" sz="4000" b="1" dirty="0">
                <a:solidFill>
                  <a:srgbClr val="FFFFFF"/>
                </a:solidFill>
              </a:rPr>
              <a:t> Flow</a:t>
            </a:r>
          </a:p>
        </p:txBody>
      </p:sp>
      <p:graphicFrame>
        <p:nvGraphicFramePr>
          <p:cNvPr id="5" name="Content Placeholder 4">
            <a:extLst>
              <a:ext uri="{FF2B5EF4-FFF2-40B4-BE49-F238E27FC236}">
                <a16:creationId xmlns:a16="http://schemas.microsoft.com/office/drawing/2014/main" id="{5300B4DD-2EE3-0F31-D45C-8738C954B1C5}"/>
              </a:ext>
            </a:extLst>
          </p:cNvPr>
          <p:cNvGraphicFramePr>
            <a:graphicFrameLocks noGrp="1"/>
          </p:cNvGraphicFramePr>
          <p:nvPr>
            <p:ph idx="1"/>
            <p:extLst>
              <p:ext uri="{D42A27DB-BD31-4B8C-83A1-F6EECF244321}">
                <p14:modId xmlns:p14="http://schemas.microsoft.com/office/powerpoint/2010/main" val="309519755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5861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546EAB-95B1-4FC1-ABCD-F5BF934AF18E}"/>
              </a:ext>
            </a:extLst>
          </p:cNvPr>
          <p:cNvSpPr>
            <a:spLocks noGrp="1"/>
          </p:cNvSpPr>
          <p:nvPr>
            <p:ph type="title"/>
          </p:nvPr>
        </p:nvSpPr>
        <p:spPr>
          <a:xfrm>
            <a:off x="806825" y="457201"/>
            <a:ext cx="2844800" cy="3588870"/>
          </a:xfrm>
        </p:spPr>
        <p:txBody>
          <a:bodyPr anchor="b">
            <a:normAutofit/>
          </a:bodyPr>
          <a:lstStyle/>
          <a:p>
            <a:pPr algn="r"/>
            <a:r>
              <a:rPr lang="en-US" sz="3200" b="1">
                <a:solidFill>
                  <a:srgbClr val="FFFFFF"/>
                </a:solidFill>
              </a:rPr>
              <a:t>Food Club Data</a:t>
            </a:r>
          </a:p>
        </p:txBody>
      </p:sp>
      <p:graphicFrame>
        <p:nvGraphicFramePr>
          <p:cNvPr id="22" name="Content Placeholder 2">
            <a:extLst>
              <a:ext uri="{FF2B5EF4-FFF2-40B4-BE49-F238E27FC236}">
                <a16:creationId xmlns:a16="http://schemas.microsoft.com/office/drawing/2014/main" id="{C43C65AB-9E98-9EA9-3E57-DDE8D1E30687}"/>
              </a:ext>
            </a:extLst>
          </p:cNvPr>
          <p:cNvGraphicFramePr>
            <a:graphicFrameLocks noGrp="1"/>
          </p:cNvGraphicFramePr>
          <p:nvPr>
            <p:ph idx="1"/>
            <p:extLst>
              <p:ext uri="{D42A27DB-BD31-4B8C-83A1-F6EECF244321}">
                <p14:modId xmlns:p14="http://schemas.microsoft.com/office/powerpoint/2010/main" val="637237176"/>
              </p:ext>
            </p:extLst>
          </p:nvPr>
        </p:nvGraphicFramePr>
        <p:xfrm>
          <a:off x="4649245" y="669363"/>
          <a:ext cx="3290579" cy="5534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Create an image of a Venn diagram with three overlapping circles, each circle representing one of the main objectives of BS3 Community's Food Club activity, written in clear and correct English. The first circle is titled 'Nutritional Wellbeing' representing the goal of providing nutritional support, the second circle is titled 'Community Support &amp; Interaction' representing the goal of fostering community connections and support, and the third circle is titled 'Environmental Sustainability' representing the goal of promoting sustainable practices. In the center where all three circles overlap, place the provided BS3 Community logo. Use a professional and clear design with a color scheme that suggests health, community, and environmental care. Size: 1024x1024.">
            <a:extLst>
              <a:ext uri="{FF2B5EF4-FFF2-40B4-BE49-F238E27FC236}">
                <a16:creationId xmlns:a16="http://schemas.microsoft.com/office/drawing/2014/main" id="{A113E6EF-01DF-4115-ECA2-D1C3AA25A0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8689024" y="900555"/>
            <a:ext cx="2381255" cy="2381255"/>
          </a:xfrm>
          <a:prstGeom prst="rect">
            <a:avLst/>
          </a:prstGeom>
          <a:noFill/>
        </p:spPr>
      </p:pic>
      <p:pic>
        <p:nvPicPr>
          <p:cNvPr id="5" name="Picture 4" descr="A website page with a diagram of food and food items&#10;&#10;Description automatically generated with medium confidence">
            <a:extLst>
              <a:ext uri="{FF2B5EF4-FFF2-40B4-BE49-F238E27FC236}">
                <a16:creationId xmlns:a16="http://schemas.microsoft.com/office/drawing/2014/main" id="{44FA7B30-B15C-82F1-526A-F754C00F4E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94016" y="3589863"/>
            <a:ext cx="1371271" cy="2395235"/>
          </a:xfrm>
          <a:prstGeom prst="rect">
            <a:avLst/>
          </a:prstGeom>
        </p:spPr>
      </p:pic>
    </p:spTree>
    <p:extLst>
      <p:ext uri="{BB962C8B-B14F-4D97-AF65-F5344CB8AC3E}">
        <p14:creationId xmlns:p14="http://schemas.microsoft.com/office/powerpoint/2010/main" val="2510288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8EFCD-9B0E-A175-C1BD-65B6D0D63343}"/>
              </a:ext>
            </a:extLst>
          </p:cNvPr>
          <p:cNvSpPr>
            <a:spLocks noGrp="1"/>
          </p:cNvSpPr>
          <p:nvPr>
            <p:ph type="title"/>
          </p:nvPr>
        </p:nvSpPr>
        <p:spPr>
          <a:xfrm>
            <a:off x="1371597" y="348865"/>
            <a:ext cx="10044023" cy="877729"/>
          </a:xfrm>
        </p:spPr>
        <p:txBody>
          <a:bodyPr anchor="ctr">
            <a:normAutofit/>
          </a:bodyPr>
          <a:lstStyle/>
          <a:p>
            <a:r>
              <a:rPr lang="en-US" sz="3200" b="1">
                <a:solidFill>
                  <a:srgbClr val="FFFFFF"/>
                </a:solidFill>
              </a:rPr>
              <a:t>Nutritional Wellbeing</a:t>
            </a:r>
          </a:p>
        </p:txBody>
      </p:sp>
      <p:sp>
        <p:nvSpPr>
          <p:cNvPr id="3" name="Content Placeholder 2">
            <a:extLst>
              <a:ext uri="{FF2B5EF4-FFF2-40B4-BE49-F238E27FC236}">
                <a16:creationId xmlns:a16="http://schemas.microsoft.com/office/drawing/2014/main" id="{DD5E2AC0-8D2C-018C-BE63-FD9D48FD31E1}"/>
              </a:ext>
            </a:extLst>
          </p:cNvPr>
          <p:cNvSpPr>
            <a:spLocks/>
          </p:cNvSpPr>
          <p:nvPr/>
        </p:nvSpPr>
        <p:spPr>
          <a:xfrm>
            <a:off x="738384" y="2233027"/>
            <a:ext cx="4081444" cy="3784375"/>
          </a:xfrm>
          <a:prstGeom prst="rect">
            <a:avLst/>
          </a:prstGeom>
        </p:spPr>
        <p:txBody>
          <a:bodyPr/>
          <a:lstStyle/>
          <a:p>
            <a:pPr marL="250317" indent="-250317" defTabSz="667512">
              <a:spcAft>
                <a:spcPts val="600"/>
              </a:spcAft>
              <a:buFont typeface="Symbol" pitchFamily="2" charset="2"/>
              <a:buChar char=""/>
              <a:tabLst>
                <a:tab pos="87147" algn="l"/>
              </a:tabLst>
            </a:pPr>
            <a:r>
              <a:rPr lang="en-US" sz="1500" kern="100">
                <a:solidFill>
                  <a:schemeClr val="tx1"/>
                </a:solidFill>
                <a:latin typeface="Calibri" panose="020F0502020204030204" pitchFamily="34" charset="0"/>
                <a:ea typeface="+mn-ea"/>
                <a:cs typeface="Times New Roman" panose="02020603050405020304" pitchFamily="18" charset="0"/>
              </a:rPr>
              <a:t>220 bags average monthly (Icon)</a:t>
            </a:r>
            <a:endParaRPr lang="en-IN" sz="1500" kern="100">
              <a:solidFill>
                <a:schemeClr val="tx1"/>
              </a:solidFill>
              <a:latin typeface="Calibri" panose="020F0502020204030204" pitchFamily="34" charset="0"/>
              <a:ea typeface="+mn-ea"/>
              <a:cs typeface="Times New Roman" panose="02020603050405020304" pitchFamily="18" charset="0"/>
            </a:endParaRPr>
          </a:p>
          <a:p>
            <a:pPr marL="250317" indent="-250317" defTabSz="667512">
              <a:spcAft>
                <a:spcPts val="600"/>
              </a:spcAft>
              <a:buFont typeface="Symbol" pitchFamily="2" charset="2"/>
              <a:buChar char=""/>
              <a:tabLst>
                <a:tab pos="87147" algn="l"/>
              </a:tabLst>
            </a:pPr>
            <a:r>
              <a:rPr lang="en-US" sz="1500" kern="100">
                <a:solidFill>
                  <a:schemeClr val="tx1"/>
                </a:solidFill>
                <a:latin typeface="Calibri" panose="020F0502020204030204" pitchFamily="34" charset="0"/>
                <a:ea typeface="+mn-ea"/>
                <a:cs typeface="Times New Roman" panose="02020603050405020304" pitchFamily="18" charset="0"/>
              </a:rPr>
              <a:t>Graph to show the growth of bags sold (Graph)</a:t>
            </a:r>
            <a:endParaRPr lang="en-IN" sz="1500" kern="100">
              <a:solidFill>
                <a:schemeClr val="tx1"/>
              </a:solidFill>
              <a:latin typeface="Calibri" panose="020F0502020204030204" pitchFamily="34" charset="0"/>
              <a:ea typeface="+mn-ea"/>
              <a:cs typeface="Times New Roman" panose="02020603050405020304" pitchFamily="18" charset="0"/>
            </a:endParaRPr>
          </a:p>
          <a:p>
            <a:pPr marL="250317" indent="-250317" defTabSz="667512">
              <a:spcAft>
                <a:spcPts val="600"/>
              </a:spcAft>
              <a:buFont typeface="Symbol" pitchFamily="2" charset="2"/>
              <a:buChar char=""/>
              <a:tabLst>
                <a:tab pos="87147" algn="l"/>
              </a:tabLst>
            </a:pPr>
            <a:r>
              <a:rPr lang="en-US" sz="1500" kern="100">
                <a:solidFill>
                  <a:schemeClr val="tx1"/>
                </a:solidFill>
                <a:latin typeface="Calibri" panose="020F0502020204030204" pitchFamily="34" charset="0"/>
                <a:ea typeface="+mn-ea"/>
                <a:cs typeface="Times New Roman" panose="02020603050405020304" pitchFamily="18" charset="0"/>
              </a:rPr>
              <a:t>1538 bags from August 2023 till date (Icon)</a:t>
            </a:r>
            <a:endParaRPr lang="en-IN" sz="1500" kern="100">
              <a:solidFill>
                <a:schemeClr val="tx1"/>
              </a:solidFill>
              <a:latin typeface="Calibri" panose="020F0502020204030204" pitchFamily="34" charset="0"/>
              <a:ea typeface="+mn-ea"/>
              <a:cs typeface="Times New Roman" panose="02020603050405020304" pitchFamily="18" charset="0"/>
            </a:endParaRPr>
          </a:p>
          <a:p>
            <a:pPr marL="250317" indent="-250317" defTabSz="667512">
              <a:spcAft>
                <a:spcPts val="600"/>
              </a:spcAft>
              <a:buFont typeface="Symbol" pitchFamily="2" charset="2"/>
              <a:buChar char=""/>
              <a:tabLst>
                <a:tab pos="87147" algn="l"/>
              </a:tabLst>
            </a:pPr>
            <a:r>
              <a:rPr lang="en-US" sz="1500" b="1" kern="100">
                <a:solidFill>
                  <a:schemeClr val="tx1"/>
                </a:solidFill>
                <a:latin typeface="Calibri" panose="020F0502020204030204" pitchFamily="34" charset="0"/>
                <a:ea typeface="+mn-ea"/>
                <a:cs typeface="Times New Roman" panose="02020603050405020304" pitchFamily="18" charset="0"/>
              </a:rPr>
              <a:t>“X kgs” </a:t>
            </a:r>
            <a:r>
              <a:rPr lang="en-US" sz="1500" kern="100">
                <a:solidFill>
                  <a:schemeClr val="tx1"/>
                </a:solidFill>
                <a:latin typeface="Calibri" panose="020F0502020204030204" pitchFamily="34" charset="0"/>
                <a:ea typeface="+mn-ea"/>
                <a:cs typeface="Times New Roman" panose="02020603050405020304" pitchFamily="18" charset="0"/>
              </a:rPr>
              <a:t>provided from August 2023 till date (Icon)</a:t>
            </a:r>
            <a:endParaRPr lang="en-IN" sz="1500" kern="100">
              <a:solidFill>
                <a:schemeClr val="tx1"/>
              </a:solidFill>
              <a:latin typeface="Calibri" panose="020F0502020204030204" pitchFamily="34" charset="0"/>
              <a:ea typeface="+mn-ea"/>
              <a:cs typeface="Times New Roman" panose="02020603050405020304" pitchFamily="18" charset="0"/>
            </a:endParaRPr>
          </a:p>
          <a:p>
            <a:pPr marL="250317" indent="-250317" defTabSz="667512">
              <a:spcAft>
                <a:spcPts val="600"/>
              </a:spcAft>
              <a:buFont typeface="Symbol" pitchFamily="2" charset="2"/>
              <a:buChar char=""/>
              <a:tabLst>
                <a:tab pos="87147" algn="l"/>
              </a:tabLst>
            </a:pPr>
            <a:r>
              <a:rPr lang="en-US" sz="1500" b="1" kern="100">
                <a:solidFill>
                  <a:schemeClr val="tx1"/>
                </a:solidFill>
                <a:latin typeface="Calibri" panose="020F0502020204030204" pitchFamily="34" charset="0"/>
                <a:ea typeface="+mn-ea"/>
                <a:cs typeface="Times New Roman" panose="02020603050405020304" pitchFamily="18" charset="0"/>
              </a:rPr>
              <a:t>“Y” </a:t>
            </a:r>
            <a:r>
              <a:rPr lang="en-US" sz="1500" kern="100">
                <a:solidFill>
                  <a:schemeClr val="tx1"/>
                </a:solidFill>
                <a:latin typeface="Calibri" panose="020F0502020204030204" pitchFamily="34" charset="0"/>
                <a:ea typeface="+mn-ea"/>
                <a:cs typeface="Times New Roman" panose="02020603050405020304" pitchFamily="18" charset="0"/>
              </a:rPr>
              <a:t>types of vegetables offered (Icon)</a:t>
            </a:r>
            <a:endParaRPr lang="en-IN" sz="1500" kern="100">
              <a:solidFill>
                <a:schemeClr val="tx1"/>
              </a:solidFill>
              <a:latin typeface="Calibri" panose="020F0502020204030204" pitchFamily="34" charset="0"/>
              <a:ea typeface="+mn-ea"/>
              <a:cs typeface="Times New Roman" panose="02020603050405020304" pitchFamily="18" charset="0"/>
            </a:endParaRPr>
          </a:p>
          <a:p>
            <a:pPr marL="250317" indent="-250317" defTabSz="667512">
              <a:spcAft>
                <a:spcPts val="600"/>
              </a:spcAft>
              <a:buFont typeface="Symbol" pitchFamily="2" charset="2"/>
              <a:buChar char=""/>
              <a:tabLst>
                <a:tab pos="87147" algn="l"/>
              </a:tabLst>
            </a:pPr>
            <a:r>
              <a:rPr lang="en-US" sz="1500" kern="100">
                <a:solidFill>
                  <a:schemeClr val="tx1"/>
                </a:solidFill>
                <a:latin typeface="Calibri" panose="020F0502020204030204" pitchFamily="34" charset="0"/>
                <a:ea typeface="+mn-ea"/>
                <a:cs typeface="Times New Roman" panose="02020603050405020304" pitchFamily="18" charset="0"/>
              </a:rPr>
              <a:t>Add different types of food items available on top of the truck e.g., </a:t>
            </a:r>
            <a:r>
              <a:rPr lang="en-IN" sz="1500" kern="100">
                <a:solidFill>
                  <a:schemeClr val="tx1"/>
                </a:solidFill>
                <a:latin typeface="Calibri" panose="020F0502020204030204" pitchFamily="34" charset="0"/>
                <a:ea typeface="+mn-ea"/>
                <a:cs typeface="Times New Roman" panose="02020603050405020304" pitchFamily="18" charset="0"/>
              </a:rPr>
              <a:t>Carbohydrates: 38% Fruit and vegetables: 40% Dairy and alternatives: 8% Protein: 12% Oils and spreads: 1% etc.</a:t>
            </a:r>
          </a:p>
          <a:p>
            <a:pPr marL="250317" indent="-250317" defTabSz="667512">
              <a:spcAft>
                <a:spcPts val="600"/>
              </a:spcAft>
              <a:buFont typeface="Symbol" pitchFamily="2" charset="2"/>
              <a:buChar char=""/>
              <a:tabLst>
                <a:tab pos="87147" algn="l"/>
              </a:tabLst>
            </a:pPr>
            <a:r>
              <a:rPr lang="en-US" sz="1500" kern="100">
                <a:solidFill>
                  <a:schemeClr val="tx1"/>
                </a:solidFill>
                <a:latin typeface="Calibri" panose="020F0502020204030204" pitchFamily="34" charset="0"/>
                <a:ea typeface="+mn-ea"/>
                <a:cs typeface="Times New Roman" panose="02020603050405020304" pitchFamily="18" charset="0"/>
              </a:rPr>
              <a:t>Access to a list of vegetables and tinned food items provided.</a:t>
            </a:r>
            <a:endParaRPr lang="en-IN" sz="1500" kern="100">
              <a:solidFill>
                <a:schemeClr val="tx1"/>
              </a:solidFill>
              <a:latin typeface="Calibri" panose="020F0502020204030204" pitchFamily="34" charset="0"/>
              <a:ea typeface="+mn-ea"/>
              <a:cs typeface="Times New Roman" panose="02020603050405020304" pitchFamily="18" charset="0"/>
            </a:endParaRPr>
          </a:p>
          <a:p>
            <a:pPr marL="250317" indent="-250317" defTabSz="667512">
              <a:spcAft>
                <a:spcPts val="600"/>
              </a:spcAft>
              <a:buFont typeface="Symbol" pitchFamily="2" charset="2"/>
              <a:buChar char=""/>
              <a:tabLst>
                <a:tab pos="87147" algn="l"/>
              </a:tabLst>
            </a:pPr>
            <a:r>
              <a:rPr lang="en-US" sz="1500" kern="100">
                <a:solidFill>
                  <a:schemeClr val="tx1"/>
                </a:solidFill>
                <a:latin typeface="Calibri" panose="020F0502020204030204" pitchFamily="34" charset="0"/>
                <a:ea typeface="+mn-ea"/>
                <a:cs typeface="Times New Roman" panose="02020603050405020304" pitchFamily="18" charset="0"/>
              </a:rPr>
              <a:t>Cost saving infographic included also in the introductory paragraph of the page.</a:t>
            </a:r>
            <a:endParaRPr lang="en-IN" sz="15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Create a simplified infographic focused on the cost savings aspect of a community food program. Use only the right side of the previously provided graphic and zoom in to emphasize the following details: a split image showing the full price tag of £10-£15 and the reduced price tag of £4, and the bar graph or pie chart showing the percentage savings by community members. The infographic should clearly highlight the cost difference and the value offered to the community. The design should be straightforward, zoomed in for emphasis, and professional. Size: 1024x1024.">
            <a:extLst>
              <a:ext uri="{FF2B5EF4-FFF2-40B4-BE49-F238E27FC236}">
                <a16:creationId xmlns:a16="http://schemas.microsoft.com/office/drawing/2014/main" id="{F167B3D5-88E0-601A-711D-FBA65CE2AD6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8922" y="2227056"/>
            <a:ext cx="1517231" cy="1517231"/>
          </a:xfrm>
          <a:prstGeom prst="rect">
            <a:avLst/>
          </a:prstGeom>
          <a:noFill/>
          <a:ln>
            <a:noFill/>
          </a:ln>
        </p:spPr>
      </p:pic>
      <p:pic>
        <p:nvPicPr>
          <p:cNvPr id="5" name="Picture 4">
            <a:extLst>
              <a:ext uri="{FF2B5EF4-FFF2-40B4-BE49-F238E27FC236}">
                <a16:creationId xmlns:a16="http://schemas.microsoft.com/office/drawing/2014/main" id="{5E8CBE9A-3539-95FD-E8E2-A01DA6E33E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4535" y="2634679"/>
            <a:ext cx="2333400" cy="2333400"/>
          </a:xfrm>
          <a:prstGeom prst="rect">
            <a:avLst/>
          </a:prstGeom>
        </p:spPr>
      </p:pic>
      <p:cxnSp>
        <p:nvCxnSpPr>
          <p:cNvPr id="6" name="Curved Connector 5">
            <a:extLst>
              <a:ext uri="{FF2B5EF4-FFF2-40B4-BE49-F238E27FC236}">
                <a16:creationId xmlns:a16="http://schemas.microsoft.com/office/drawing/2014/main" id="{85C5EEE8-10A2-7327-9285-63954348EE88}"/>
              </a:ext>
            </a:extLst>
          </p:cNvPr>
          <p:cNvCxnSpPr>
            <a:cxnSpLocks/>
          </p:cNvCxnSpPr>
          <p:nvPr/>
        </p:nvCxnSpPr>
        <p:spPr>
          <a:xfrm>
            <a:off x="6801869" y="2889002"/>
            <a:ext cx="786951" cy="625115"/>
          </a:xfrm>
          <a:prstGeom prst="curved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descr="Create a simplified infographic featuring the growth in the number of bags sold by a community food program. Include two circles: the first circle showing the earlier average number of bags sold, and a green upward line leading to a second circle showing the new, higher average. The design should be minimalistic with clean lines and a clear indication of an upward sales trajectory, using a professional and straightforward style. Size: 1024x1024.">
            <a:extLst>
              <a:ext uri="{FF2B5EF4-FFF2-40B4-BE49-F238E27FC236}">
                <a16:creationId xmlns:a16="http://schemas.microsoft.com/office/drawing/2014/main" id="{5091346D-EED0-71CA-C61E-0877BFB7F0A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6316" y="2227057"/>
            <a:ext cx="1534137" cy="1534137"/>
          </a:xfrm>
          <a:prstGeom prst="rect">
            <a:avLst/>
          </a:prstGeom>
          <a:noFill/>
          <a:ln>
            <a:noFill/>
          </a:ln>
        </p:spPr>
      </p:pic>
      <p:cxnSp>
        <p:nvCxnSpPr>
          <p:cNvPr id="8" name="Curved Connector 7">
            <a:extLst>
              <a:ext uri="{FF2B5EF4-FFF2-40B4-BE49-F238E27FC236}">
                <a16:creationId xmlns:a16="http://schemas.microsoft.com/office/drawing/2014/main" id="{F604E4DE-452E-58C1-B4FC-4FC1274E3FA4}"/>
              </a:ext>
            </a:extLst>
          </p:cNvPr>
          <p:cNvCxnSpPr>
            <a:cxnSpLocks/>
          </p:cNvCxnSpPr>
          <p:nvPr/>
        </p:nvCxnSpPr>
        <p:spPr>
          <a:xfrm rot="10800000" flipV="1">
            <a:off x="9913418" y="2889003"/>
            <a:ext cx="784303" cy="714783"/>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443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4A8278-F93D-5EF8-7DB4-94D158CF5B1E}"/>
              </a:ext>
            </a:extLst>
          </p:cNvPr>
          <p:cNvSpPr>
            <a:spLocks noGrp="1"/>
          </p:cNvSpPr>
          <p:nvPr>
            <p:ph type="title"/>
          </p:nvPr>
        </p:nvSpPr>
        <p:spPr>
          <a:xfrm>
            <a:off x="553807" y="575202"/>
            <a:ext cx="3347165" cy="3387497"/>
          </a:xfrm>
        </p:spPr>
        <p:txBody>
          <a:bodyPr anchor="b">
            <a:normAutofit/>
          </a:bodyPr>
          <a:lstStyle/>
          <a:p>
            <a:pPr algn="r"/>
            <a:r>
              <a:rPr lang="en-US" sz="3200" b="1">
                <a:solidFill>
                  <a:srgbClr val="FFFFFF"/>
                </a:solidFill>
              </a:rPr>
              <a:t>Environmental Sustainability</a:t>
            </a:r>
          </a:p>
        </p:txBody>
      </p:sp>
      <p:sp>
        <p:nvSpPr>
          <p:cNvPr id="3" name="Content Placeholder 2">
            <a:extLst>
              <a:ext uri="{FF2B5EF4-FFF2-40B4-BE49-F238E27FC236}">
                <a16:creationId xmlns:a16="http://schemas.microsoft.com/office/drawing/2014/main" id="{4D180058-0315-4182-333D-0693BA505DE3}"/>
              </a:ext>
            </a:extLst>
          </p:cNvPr>
          <p:cNvSpPr>
            <a:spLocks noGrp="1"/>
          </p:cNvSpPr>
          <p:nvPr>
            <p:ph idx="1"/>
          </p:nvPr>
        </p:nvSpPr>
        <p:spPr>
          <a:xfrm>
            <a:off x="4581727" y="649480"/>
            <a:ext cx="3025303" cy="5546047"/>
          </a:xfrm>
        </p:spPr>
        <p:txBody>
          <a:bodyPr anchor="ctr">
            <a:normAutofit/>
          </a:bodyPr>
          <a:lstStyle/>
          <a:p>
            <a:r>
              <a:rPr lang="en-US" sz="1500"/>
              <a:t>Lifecycle of Products:</a:t>
            </a:r>
          </a:p>
          <a:p>
            <a:pPr lvl="1"/>
            <a:r>
              <a:rPr lang="en-US" sz="1500"/>
              <a:t>Partner acquisition and collaboration.</a:t>
            </a:r>
          </a:p>
          <a:p>
            <a:pPr lvl="1"/>
            <a:r>
              <a:rPr lang="en-US" sz="1500"/>
              <a:t>Distribution network and hosting centers.</a:t>
            </a:r>
          </a:p>
          <a:p>
            <a:pPr lvl="1"/>
            <a:r>
              <a:rPr lang="en-US" sz="1500"/>
              <a:t>Disposal and sustainability methods.</a:t>
            </a:r>
          </a:p>
          <a:p>
            <a:r>
              <a:rPr lang="en-US" sz="1500"/>
              <a:t>Nutritional Impact:</a:t>
            </a:r>
          </a:p>
          <a:p>
            <a:pPr lvl="1"/>
            <a:r>
              <a:rPr lang="en-US" sz="1500"/>
              <a:t>Minimal remnants to indicate limited nutritional depreciation.</a:t>
            </a:r>
          </a:p>
          <a:p>
            <a:endParaRPr lang="en-US" sz="1500"/>
          </a:p>
        </p:txBody>
      </p:sp>
      <p:pic>
        <p:nvPicPr>
          <p:cNvPr id="5" name="Picture 4" descr="A diagram of a diagram of a farm&#10;&#10;Description automatically generated with medium confidence">
            <a:extLst>
              <a:ext uri="{FF2B5EF4-FFF2-40B4-BE49-F238E27FC236}">
                <a16:creationId xmlns:a16="http://schemas.microsoft.com/office/drawing/2014/main" id="{AF38C458-1C43-3A02-2E5B-BF5FA93025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9502" y="1627051"/>
            <a:ext cx="3615776" cy="3615776"/>
          </a:xfrm>
          <a:prstGeom prst="rect">
            <a:avLst/>
          </a:prstGeom>
        </p:spPr>
      </p:pic>
    </p:spTree>
    <p:extLst>
      <p:ext uri="{BB962C8B-B14F-4D97-AF65-F5344CB8AC3E}">
        <p14:creationId xmlns:p14="http://schemas.microsoft.com/office/powerpoint/2010/main" val="2874103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4375C-C731-B19C-6298-2B76825E1C7A}"/>
              </a:ext>
            </a:extLst>
          </p:cNvPr>
          <p:cNvSpPr>
            <a:spLocks noGrp="1"/>
          </p:cNvSpPr>
          <p:nvPr>
            <p:ph type="title"/>
          </p:nvPr>
        </p:nvSpPr>
        <p:spPr>
          <a:xfrm>
            <a:off x="806825" y="457201"/>
            <a:ext cx="2844800" cy="3588870"/>
          </a:xfrm>
        </p:spPr>
        <p:txBody>
          <a:bodyPr anchor="b">
            <a:normAutofit/>
          </a:bodyPr>
          <a:lstStyle/>
          <a:p>
            <a:pPr algn="r"/>
            <a:r>
              <a:rPr lang="en-US" sz="3200" b="1">
                <a:solidFill>
                  <a:srgbClr val="FFFFFF"/>
                </a:solidFill>
              </a:rPr>
              <a:t>Community Support and Interaction</a:t>
            </a:r>
          </a:p>
        </p:txBody>
      </p:sp>
      <p:graphicFrame>
        <p:nvGraphicFramePr>
          <p:cNvPr id="22" name="Content Placeholder 2">
            <a:extLst>
              <a:ext uri="{FF2B5EF4-FFF2-40B4-BE49-F238E27FC236}">
                <a16:creationId xmlns:a16="http://schemas.microsoft.com/office/drawing/2014/main" id="{183C6AEB-99B0-EB4F-2FAA-5ACFD4656590}"/>
              </a:ext>
            </a:extLst>
          </p:cNvPr>
          <p:cNvGraphicFramePr>
            <a:graphicFrameLocks noGrp="1"/>
          </p:cNvGraphicFramePr>
          <p:nvPr>
            <p:ph idx="1"/>
            <p:extLst>
              <p:ext uri="{D42A27DB-BD31-4B8C-83A1-F6EECF244321}">
                <p14:modId xmlns:p14="http://schemas.microsoft.com/office/powerpoint/2010/main" val="4095910131"/>
              </p:ext>
            </p:extLst>
          </p:nvPr>
        </p:nvGraphicFramePr>
        <p:xfrm>
          <a:off x="4341265" y="669363"/>
          <a:ext cx="3598560" cy="5534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Create an elegant and simple website page layout that is consistent with the theme of the provided reference image. The layout should feature only three elements: 1. A trend graph showing the predicted turnout rate from 2020 to 2024, with 2024 being the predicted year, 2. A trend graph depicting revenue growth from 2020 to 2024 with the predicted value for 2024, and 3. An icon that visualizes savings, calculated as (12.5 - 4) * number of bags sold. The color scheme and decorative elements should be in harmony with the reference image to maintain a uniform look. Size: 1024x1792 for a full-page layout.">
            <a:extLst>
              <a:ext uri="{FF2B5EF4-FFF2-40B4-BE49-F238E27FC236}">
                <a16:creationId xmlns:a16="http://schemas.microsoft.com/office/drawing/2014/main" id="{BE32C8AD-A8FC-ABCB-C533-AEA3A0C428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8848350" y="1341594"/>
            <a:ext cx="3162419" cy="4174811"/>
          </a:xfrm>
          <a:prstGeom prst="rect">
            <a:avLst/>
          </a:prstGeom>
          <a:noFill/>
        </p:spPr>
      </p:pic>
    </p:spTree>
    <p:extLst>
      <p:ext uri="{BB962C8B-B14F-4D97-AF65-F5344CB8AC3E}">
        <p14:creationId xmlns:p14="http://schemas.microsoft.com/office/powerpoint/2010/main" val="1227455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A824CC-6D41-35B9-A7A5-E9E9CB47C76F}"/>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Social Prescribers Data</a:t>
            </a:r>
          </a:p>
        </p:txBody>
      </p:sp>
      <p:sp>
        <p:nvSpPr>
          <p:cNvPr id="19" name="Content Placeholder 2">
            <a:extLst>
              <a:ext uri="{FF2B5EF4-FFF2-40B4-BE49-F238E27FC236}">
                <a16:creationId xmlns:a16="http://schemas.microsoft.com/office/drawing/2014/main" id="{C6DA78D5-01E7-DE09-99C2-4A4BBD472684}"/>
              </a:ext>
            </a:extLst>
          </p:cNvPr>
          <p:cNvSpPr>
            <a:spLocks noGrp="1"/>
          </p:cNvSpPr>
          <p:nvPr>
            <p:ph idx="1"/>
          </p:nvPr>
        </p:nvSpPr>
        <p:spPr>
          <a:xfrm>
            <a:off x="4810259" y="649480"/>
            <a:ext cx="6555347" cy="5546047"/>
          </a:xfrm>
        </p:spPr>
        <p:txBody>
          <a:bodyPr anchor="ctr">
            <a:noAutofit/>
          </a:bodyPr>
          <a:lstStyle/>
          <a:p>
            <a:r>
              <a:rPr lang="en-IN" sz="1500" b="1" dirty="0">
                <a:effectLst/>
              </a:rPr>
              <a:t>Introductory Phases:</a:t>
            </a:r>
            <a:endParaRPr lang="en-IN" sz="1500" dirty="0">
              <a:effectLst/>
            </a:endParaRPr>
          </a:p>
          <a:p>
            <a:pPr>
              <a:buFont typeface="Arial" panose="020B0604020202020204" pitchFamily="34" charset="0"/>
              <a:buChar char="•"/>
            </a:pPr>
            <a:r>
              <a:rPr lang="en-IN" sz="1500" dirty="0">
                <a:effectLst/>
              </a:rPr>
              <a:t>Phase 1: Introduction to the initiative and partnership with Bridge View Medical.</a:t>
            </a:r>
            <a:endParaRPr lang="en-IN" sz="1500" dirty="0">
              <a:effectLst/>
              <a:ea typeface="Calibri"/>
              <a:cs typeface="Calibri"/>
            </a:endParaRPr>
          </a:p>
          <a:p>
            <a:pPr>
              <a:buFont typeface="Arial" panose="020B0604020202020204" pitchFamily="34" charset="0"/>
              <a:buChar char="•"/>
            </a:pPr>
            <a:r>
              <a:rPr lang="en-IN" sz="1500" dirty="0">
                <a:effectLst/>
              </a:rPr>
              <a:t>Phase 2: Outlining aims and goals focused on community health and support.</a:t>
            </a:r>
            <a:endParaRPr lang="en-IN" sz="1500" dirty="0">
              <a:effectLst/>
              <a:ea typeface="Calibri"/>
              <a:cs typeface="Calibri"/>
            </a:endParaRPr>
          </a:p>
          <a:p>
            <a:r>
              <a:rPr lang="en-IN" sz="1500" b="1" dirty="0">
                <a:effectLst/>
              </a:rPr>
              <a:t>Page Flow:</a:t>
            </a:r>
            <a:endParaRPr lang="en-IN" sz="1500" dirty="0">
              <a:effectLst/>
            </a:endParaRPr>
          </a:p>
          <a:p>
            <a:pPr>
              <a:buFont typeface="Arial" panose="020B0604020202020204" pitchFamily="34" charset="0"/>
              <a:buChar char="•"/>
            </a:pPr>
            <a:r>
              <a:rPr lang="en-IN" sz="1500" dirty="0">
                <a:effectLst/>
              </a:rPr>
              <a:t>Bottom: Introduction in two phases – initiative summary and aims.</a:t>
            </a:r>
            <a:endParaRPr lang="en-IN" sz="1500" dirty="0">
              <a:effectLst/>
              <a:ea typeface="Calibri"/>
              <a:cs typeface="Calibri"/>
            </a:endParaRPr>
          </a:p>
          <a:p>
            <a:pPr>
              <a:buFont typeface="Arial" panose="020B0604020202020204" pitchFamily="34" charset="0"/>
              <a:buChar char="•"/>
            </a:pPr>
            <a:r>
              <a:rPr lang="en-IN" sz="1500" dirty="0">
                <a:effectLst/>
              </a:rPr>
              <a:t>Lower section: Interactive icons for case types with testimonials.</a:t>
            </a:r>
            <a:endParaRPr lang="en-IN" sz="1500" dirty="0">
              <a:effectLst/>
              <a:ea typeface="Calibri"/>
              <a:cs typeface="Calibri"/>
            </a:endParaRPr>
          </a:p>
          <a:p>
            <a:pPr>
              <a:buFont typeface="Arial" panose="020B0604020202020204" pitchFamily="34" charset="0"/>
              <a:buChar char="•"/>
            </a:pPr>
            <a:r>
              <a:rPr lang="en-IN" sz="1500" dirty="0">
                <a:effectLst/>
              </a:rPr>
              <a:t>Upper section: Pre/post metrics, thematic analysis, testimonies.</a:t>
            </a:r>
            <a:endParaRPr lang="en-IN" sz="1500" dirty="0">
              <a:effectLst/>
              <a:ea typeface="Calibri"/>
              <a:cs typeface="Calibri"/>
            </a:endParaRPr>
          </a:p>
          <a:p>
            <a:r>
              <a:rPr lang="en-IN" sz="1500" b="1" dirty="0">
                <a:effectLst/>
              </a:rPr>
              <a:t>Data Visualization:</a:t>
            </a:r>
            <a:endParaRPr lang="en-IN" sz="1500" dirty="0">
              <a:effectLst/>
            </a:endParaRPr>
          </a:p>
          <a:p>
            <a:pPr>
              <a:buFont typeface="Arial" panose="020B0604020202020204" pitchFamily="34" charset="0"/>
              <a:buChar char="•"/>
            </a:pPr>
            <a:r>
              <a:rPr lang="en-IN" sz="1500" dirty="0">
                <a:effectLst/>
              </a:rPr>
              <a:t>Top Graphs: Social prescriber growth and monthly average of people helped.</a:t>
            </a:r>
            <a:endParaRPr lang="en-IN" sz="1500" dirty="0">
              <a:effectLst/>
              <a:ea typeface="Calibri"/>
              <a:cs typeface="Calibri"/>
            </a:endParaRPr>
          </a:p>
          <a:p>
            <a:r>
              <a:rPr lang="en-IN" sz="1500" dirty="0"/>
              <a:t>Interactive</a:t>
            </a:r>
            <a:r>
              <a:rPr lang="en-IN" sz="1500" dirty="0">
                <a:effectLst/>
              </a:rPr>
              <a:t> Graph: Demographics </a:t>
            </a:r>
            <a:r>
              <a:rPr lang="en-IN" sz="1500" dirty="0"/>
              <a:t>range of</a:t>
            </a:r>
            <a:r>
              <a:rPr lang="en-IN" sz="1500" dirty="0">
                <a:effectLst/>
              </a:rPr>
              <a:t> served individuals.</a:t>
            </a:r>
            <a:endParaRPr lang="en-IN" sz="1500" dirty="0">
              <a:effectLst/>
              <a:ea typeface="Calibri"/>
              <a:cs typeface="Calibri"/>
            </a:endParaRPr>
          </a:p>
          <a:p>
            <a:r>
              <a:rPr lang="en-IN" sz="1500" b="1" dirty="0">
                <a:effectLst/>
              </a:rPr>
              <a:t>KPIs and Roadmap:</a:t>
            </a:r>
            <a:endParaRPr lang="en-IN" sz="1500" dirty="0">
              <a:effectLst/>
            </a:endParaRPr>
          </a:p>
          <a:p>
            <a:pPr>
              <a:buFont typeface="Arial" panose="020B0604020202020204" pitchFamily="34" charset="0"/>
              <a:buChar char="•"/>
            </a:pPr>
            <a:r>
              <a:rPr lang="en-IN" sz="1500" dirty="0">
                <a:effectLst/>
              </a:rPr>
              <a:t>Smart icons roadmap.</a:t>
            </a:r>
            <a:endParaRPr lang="en-IN" sz="1500" dirty="0">
              <a:effectLst/>
              <a:ea typeface="Calibri"/>
              <a:cs typeface="Calibri"/>
            </a:endParaRPr>
          </a:p>
          <a:p>
            <a:pPr>
              <a:buFont typeface="Arial" panose="020B0604020202020204" pitchFamily="34" charset="0"/>
              <a:buChar char="•"/>
            </a:pPr>
            <a:r>
              <a:rPr lang="en-IN" sz="1500" dirty="0">
                <a:effectLst/>
              </a:rPr>
              <a:t>KPIs: People served (161), visits (420), hours of support, initiative duration.</a:t>
            </a:r>
            <a:endParaRPr lang="en-IN" sz="1500" dirty="0">
              <a:effectLst/>
              <a:ea typeface="Calibri"/>
              <a:cs typeface="Calibri"/>
            </a:endParaRPr>
          </a:p>
          <a:p>
            <a:r>
              <a:rPr lang="en-IN" sz="1500" b="1" dirty="0">
                <a:effectLst/>
              </a:rPr>
              <a:t>NLP Tools for Analysis:</a:t>
            </a:r>
            <a:endParaRPr lang="en-IN" sz="1500" dirty="0">
              <a:effectLst/>
            </a:endParaRPr>
          </a:p>
          <a:p>
            <a:pPr>
              <a:buFont typeface="Arial" panose="020B0604020202020204" pitchFamily="34" charset="0"/>
              <a:buChar char="•"/>
            </a:pPr>
            <a:r>
              <a:rPr lang="en-IN" sz="1500" dirty="0">
                <a:effectLst/>
              </a:rPr>
              <a:t>NLTK, Gensim, Voyant Tools, KNIME, TextBlob, RapidMiner.</a:t>
            </a:r>
            <a:br>
              <a:rPr lang="en-IN" sz="1500" dirty="0"/>
            </a:br>
            <a:endParaRPr lang="en-US" sz="1500" dirty="0"/>
          </a:p>
        </p:txBody>
      </p:sp>
    </p:spTree>
    <p:extLst>
      <p:ext uri="{BB962C8B-B14F-4D97-AF65-F5344CB8AC3E}">
        <p14:creationId xmlns:p14="http://schemas.microsoft.com/office/powerpoint/2010/main" val="4059701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1685</Words>
  <Application>Microsoft Macintosh PowerPoint</Application>
  <PresentationFormat>Widescreen</PresentationFormat>
  <Paragraphs>182</Paragraphs>
  <Slides>30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Arimo Bold Italics</vt:lpstr>
      <vt:lpstr>Calibri</vt:lpstr>
      <vt:lpstr>Calibri Light</vt:lpstr>
      <vt:lpstr>Corbel</vt:lpstr>
      <vt:lpstr>DM Sans</vt:lpstr>
      <vt:lpstr>DM Sans Bold</vt:lpstr>
      <vt:lpstr>Montserrat Light</vt:lpstr>
      <vt:lpstr>Oswald</vt:lpstr>
      <vt:lpstr>Oswald Bold</vt:lpstr>
      <vt:lpstr>Symbol</vt:lpstr>
      <vt:lpstr>Office Theme</vt:lpstr>
      <vt:lpstr>BS3 Community Impact Reporting: A Holistic Approach to Wellbeing </vt:lpstr>
      <vt:lpstr>PowerPoint Presentation</vt:lpstr>
      <vt:lpstr>Wellbeing</vt:lpstr>
      <vt:lpstr>Presentation Flow</vt:lpstr>
      <vt:lpstr>Food Club Data</vt:lpstr>
      <vt:lpstr>Nutritional Wellbeing</vt:lpstr>
      <vt:lpstr>Environmental Sustainability</vt:lpstr>
      <vt:lpstr>Community Support and Interaction</vt:lpstr>
      <vt:lpstr>Social Prescribers Data</vt:lpstr>
      <vt:lpstr>PowerPoint Presentation</vt:lpstr>
      <vt:lpstr>Digital inclusion impact </vt:lpstr>
      <vt:lpstr>THE IMPACT GOALS</vt:lpstr>
      <vt:lpstr>PowerPoint Presentation</vt:lpstr>
      <vt:lpstr>PowerPoint Presentation</vt:lpstr>
      <vt:lpstr>PowerPoint Presentation</vt:lpstr>
      <vt:lpstr>PowerPoint Presentation</vt:lpstr>
      <vt:lpstr>BS3Community Connectors Program</vt:lpstr>
      <vt:lpstr>To Strengthen Community Connections and Intergenerational Links</vt:lpstr>
      <vt:lpstr>Assess improvements in well-being and health</vt:lpstr>
      <vt:lpstr>Events Sales Impact Report </vt:lpstr>
      <vt:lpstr>Event Popularity &amp; Community Engagement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The Circle of Wellbeing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BS3 Community Impact Reporting: A Holistic Approach to Wellbeing </dc:title>
  <dc:creator>Chinmay Malhotra</dc:creator>
  <cp:lastModifiedBy>Chinmay Malhotra</cp:lastModifiedBy>
  <cp:revision>70</cp:revision>
  <dcterms:created xsi:type="dcterms:W3CDTF">2024-04-08T18:24:22Z</dcterms:created>
  <dcterms:modified xsi:type="dcterms:W3CDTF">2024-04-28T21:40:24Z</dcterms:modified>
</cp:coreProperties>
</file>